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70" r:id="rId2"/>
    <p:sldId id="271" r:id="rId3"/>
    <p:sldId id="392" r:id="rId4"/>
    <p:sldId id="532" r:id="rId5"/>
    <p:sldId id="999" r:id="rId6"/>
    <p:sldId id="997" r:id="rId7"/>
    <p:sldId id="514" r:id="rId8"/>
    <p:sldId id="547" r:id="rId9"/>
    <p:sldId id="998" r:id="rId10"/>
    <p:sldId id="516" r:id="rId11"/>
    <p:sldId id="520" r:id="rId12"/>
    <p:sldId id="522" r:id="rId13"/>
    <p:sldId id="521" r:id="rId14"/>
    <p:sldId id="378" r:id="rId15"/>
    <p:sldId id="379" r:id="rId16"/>
    <p:sldId id="993" r:id="rId17"/>
    <p:sldId id="341" r:id="rId18"/>
    <p:sldId id="519" r:id="rId19"/>
    <p:sldId id="348" r:id="rId20"/>
    <p:sldId id="523" r:id="rId21"/>
    <p:sldId id="345" r:id="rId22"/>
    <p:sldId id="334" r:id="rId23"/>
    <p:sldId id="335" r:id="rId24"/>
    <p:sldId id="344" r:id="rId25"/>
    <p:sldId id="336" r:id="rId26"/>
    <p:sldId id="339" r:id="rId27"/>
    <p:sldId id="337" r:id="rId28"/>
    <p:sldId id="351" r:id="rId29"/>
    <p:sldId id="343" r:id="rId30"/>
    <p:sldId id="258" r:id="rId31"/>
    <p:sldId id="260" r:id="rId32"/>
    <p:sldId id="259" r:id="rId33"/>
    <p:sldId id="349" r:id="rId34"/>
    <p:sldId id="350" r:id="rId35"/>
    <p:sldId id="261" r:id="rId36"/>
    <p:sldId id="329" r:id="rId37"/>
    <p:sldId id="995" r:id="rId38"/>
    <p:sldId id="1000" r:id="rId39"/>
    <p:sldId id="1002" r:id="rId40"/>
    <p:sldId id="942" r:id="rId41"/>
    <p:sldId id="276" r:id="rId42"/>
    <p:sldId id="269" r:id="rId43"/>
    <p:sldId id="272" r:id="rId44"/>
    <p:sldId id="277" r:id="rId45"/>
    <p:sldId id="278" r:id="rId46"/>
    <p:sldId id="1003" r:id="rId47"/>
    <p:sldId id="279" r:id="rId48"/>
    <p:sldId id="280" r:id="rId49"/>
    <p:sldId id="1004" r:id="rId50"/>
    <p:sldId id="1005" r:id="rId51"/>
    <p:sldId id="1006" r:id="rId52"/>
    <p:sldId id="281" r:id="rId53"/>
    <p:sldId id="524" r:id="rId54"/>
    <p:sldId id="994" r:id="rId55"/>
    <p:sldId id="296" r:id="rId56"/>
    <p:sldId id="526" r:id="rId57"/>
    <p:sldId id="383" r:id="rId58"/>
    <p:sldId id="375" r:id="rId59"/>
    <p:sldId id="597" r:id="rId60"/>
    <p:sldId id="1015"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86364" autoAdjust="0"/>
  </p:normalViewPr>
  <p:slideViewPr>
    <p:cSldViewPr>
      <p:cViewPr varScale="1">
        <p:scale>
          <a:sx n="57" d="100"/>
          <a:sy n="57" d="100"/>
        </p:scale>
        <p:origin x="836" y="32"/>
      </p:cViewPr>
      <p:guideLst>
        <p:guide orient="horz" pos="2160"/>
        <p:guide pos="2880"/>
      </p:guideLst>
    </p:cSldViewPr>
  </p:slideViewPr>
  <p:outlineViewPr>
    <p:cViewPr>
      <p:scale>
        <a:sx n="33" d="100"/>
        <a:sy n="33" d="100"/>
      </p:scale>
      <p:origin x="0" y="-2864"/>
    </p:cViewPr>
  </p:outlineViewPr>
  <p:notesTextViewPr>
    <p:cViewPr>
      <p:scale>
        <a:sx n="100" d="100"/>
        <a:sy n="100" d="100"/>
      </p:scale>
      <p:origin x="0" y="0"/>
    </p:cViewPr>
  </p:notesTextViewPr>
  <p:sorterViewPr>
    <p:cViewPr varScale="1">
      <p:scale>
        <a:sx n="1" d="1"/>
        <a:sy n="1" d="1"/>
      </p:scale>
      <p:origin x="0" y="-181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ED7A3-7CBB-490E-95C3-08BE8955209E}" type="datetimeFigureOut">
              <a:rPr lang="en-US" smtClean="0"/>
              <a:pPr/>
              <a:t>2/13/2023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B4A35E-3B03-4D3B-9CCA-F5C821BAC3A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B4A35E-3B03-4D3B-9CCA-F5C821BAC3AC}" type="slidenum">
              <a:rPr lang="en-US" smtClean="0"/>
              <a:pPr/>
              <a:t>6</a:t>
            </a:fld>
            <a:endParaRPr lang="en-US"/>
          </a:p>
        </p:txBody>
      </p:sp>
    </p:spTree>
    <p:extLst>
      <p:ext uri="{BB962C8B-B14F-4D97-AF65-F5344CB8AC3E}">
        <p14:creationId xmlns:p14="http://schemas.microsoft.com/office/powerpoint/2010/main" val="284586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842E3A41-CE8F-4DC4-A739-220234EE0636}" type="slidenum">
              <a:rPr lang="en-US"/>
              <a:pPr/>
              <a:t>8</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5C3895-A1F1-4AA3-90D5-446D54071424}" type="slidenum">
              <a:rPr lang="en-US" altLang="en-US" smtClean="0"/>
              <a:pPr>
                <a:defRPr/>
              </a:pPr>
              <a:t>17</a:t>
            </a:fld>
            <a:endParaRPr lang="en-US" altLang="en-US"/>
          </a:p>
        </p:txBody>
      </p:sp>
    </p:spTree>
    <p:extLst>
      <p:ext uri="{BB962C8B-B14F-4D97-AF65-F5344CB8AC3E}">
        <p14:creationId xmlns:p14="http://schemas.microsoft.com/office/powerpoint/2010/main" val="3203965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3B0D6F8-E6D9-43E8-9B2F-499BDB54B112}" type="slidenum">
              <a:rPr lang="en-US"/>
              <a:pPr/>
              <a:t>31</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842E3A41-CE8F-4DC4-A739-220234EE0636}" type="slidenum">
              <a:rPr lang="en-US"/>
              <a:pPr/>
              <a:t>32</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842E3A41-CE8F-4DC4-A739-220234EE0636}" type="slidenum">
              <a:rPr lang="en-US"/>
              <a:pPr/>
              <a:t>33</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wmf"/><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hyperlink" Target="https://www.britannica.com/science/critical-angle" TargetMode="External"/><Relationship Id="rId2" Type="http://schemas.openxmlformats.org/officeDocument/2006/relationships/hyperlink" Target="https://www.britannica.com/science/refractive-index"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3.wmf"/><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43.w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wmf"/><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earthexplorer.usgs.gov/" TargetMode="External"/><Relationship Id="rId2" Type="http://schemas.openxmlformats.org/officeDocument/2006/relationships/hyperlink" Target="http://earthexplorer.usgs.gov/" TargetMode="Externa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hyperlink" Target="https://earthexplorer.usgs.gov/" TargetMode="External"/><Relationship Id="rId2" Type="http://schemas.openxmlformats.org/officeDocument/2006/relationships/hyperlink" Target="http://earthexplorer.usgs.gov/" TargetMode="Externa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sentinel.esa.int/web/sentinel/missions/sentinel-1" TargetMode="External"/><Relationship Id="rId2" Type="http://schemas.openxmlformats.org/officeDocument/2006/relationships/hyperlink" Target="https://scihub.copernicus.eu/dhus/" TargetMode="External"/><Relationship Id="rId1" Type="http://schemas.openxmlformats.org/officeDocument/2006/relationships/slideLayout" Target="../slideLayouts/slideLayout7.xml"/><Relationship Id="rId5" Type="http://schemas.openxmlformats.org/officeDocument/2006/relationships/hyperlink" Target="https://sentinel.esa.int/web/sentinel/missions/sentinel-3" TargetMode="External"/><Relationship Id="rId4" Type="http://schemas.openxmlformats.org/officeDocument/2006/relationships/hyperlink" Target="https://sentinel.esa.int/web/sentinel/missions/sentinel-2"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cihub.copernicus.eu/dhus/" TargetMode="Externa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www.csre.iitb.ac.in/isro/irs-p1.html" TargetMode="External"/><Relationship Id="rId13" Type="http://schemas.openxmlformats.org/officeDocument/2006/relationships/hyperlink" Target="https://www.csre.iitb.ac.in/isro/irs-1d.html" TargetMode="External"/><Relationship Id="rId18" Type="http://schemas.openxmlformats.org/officeDocument/2006/relationships/hyperlink" Target="https://www.csre.iitb.ac.in/isro/irs-p8.html" TargetMode="External"/><Relationship Id="rId3" Type="http://schemas.openxmlformats.org/officeDocument/2006/relationships/hyperlink" Target="https://www.csre.iitb.ac.in/isro/bhaskara1.html" TargetMode="External"/><Relationship Id="rId7" Type="http://schemas.openxmlformats.org/officeDocument/2006/relationships/hyperlink" Target="https://www.csre.iitb.ac.in/isro/irs-1a.html" TargetMode="External"/><Relationship Id="rId12" Type="http://schemas.openxmlformats.org/officeDocument/2006/relationships/hyperlink" Target="https://www.csre.iitb.ac.in/isro/irs-p3.html" TargetMode="External"/><Relationship Id="rId17" Type="http://schemas.openxmlformats.org/officeDocument/2006/relationships/hyperlink" Target="https://www.csre.iitb.ac.in/isro/irs-p7.html" TargetMode="External"/><Relationship Id="rId2" Type="http://schemas.openxmlformats.org/officeDocument/2006/relationships/hyperlink" Target="https://www.csre.iitb.ac.in/isro/aryabhata.html" TargetMode="External"/><Relationship Id="rId16" Type="http://schemas.openxmlformats.org/officeDocument/2006/relationships/hyperlink" Target="https://www.csre.iitb.ac.in/isro/irs-p5.html" TargetMode="External"/><Relationship Id="rId1" Type="http://schemas.openxmlformats.org/officeDocument/2006/relationships/slideLayout" Target="../slideLayouts/slideLayout7.xml"/><Relationship Id="rId6" Type="http://schemas.openxmlformats.org/officeDocument/2006/relationships/hyperlink" Target="https://www.csre.iitb.ac.in/isro/sross.html" TargetMode="External"/><Relationship Id="rId11" Type="http://schemas.openxmlformats.org/officeDocument/2006/relationships/hyperlink" Target="https://www.csre.iitb.ac.in/isro/irs-1c.html" TargetMode="External"/><Relationship Id="rId5" Type="http://schemas.openxmlformats.org/officeDocument/2006/relationships/hyperlink" Target="https://www.csre.iitb.ac.in/isro/rohini.html" TargetMode="External"/><Relationship Id="rId15" Type="http://schemas.openxmlformats.org/officeDocument/2006/relationships/hyperlink" Target="https://www.csre.iitb.ac.in/isro/irs-p6.html" TargetMode="External"/><Relationship Id="rId10" Type="http://schemas.openxmlformats.org/officeDocument/2006/relationships/hyperlink" Target="https://www.csre.iitb.ac.in/isro/irs-p2.html" TargetMode="External"/><Relationship Id="rId19" Type="http://schemas.openxmlformats.org/officeDocument/2006/relationships/hyperlink" Target="https://www.csre.iitb.ac.in/isro/risati-1.html" TargetMode="External"/><Relationship Id="rId4" Type="http://schemas.openxmlformats.org/officeDocument/2006/relationships/hyperlink" Target="https://www.csre.iitb.ac.in/isro/bhaskara2.html" TargetMode="External"/><Relationship Id="rId9" Type="http://schemas.openxmlformats.org/officeDocument/2006/relationships/hyperlink" Target="https://www.csre.iitb.ac.in/isro/irs-1b.html" TargetMode="External"/><Relationship Id="rId14" Type="http://schemas.openxmlformats.org/officeDocument/2006/relationships/hyperlink" Target="https://www.csre.iitb.ac.in/isro/irs-p4.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bhuvan-app3.nrsc.gov.in/data/download/index.php"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nptel.ac.in/courses/105/108/105108077/" TargetMode="External"/><Relationship Id="rId2" Type="http://schemas.openxmlformats.org/officeDocument/2006/relationships/hyperlink" Target="https://nptel.ac.in/content/storage2/courses/105105110/pdf/m6l03.pdf"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bhuvan.nrsc.gov.in/home/index.php"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vedas.sac.gov.in/en/"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scihub.copernicus.eu/"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step.esa.int/main/download/snap-download/" TargetMode="External"/><Relationship Id="rId2" Type="http://schemas.openxmlformats.org/officeDocument/2006/relationships/hyperlink" Target="https://scihub.copernicus.eu/"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2" Type="http://schemas.openxmlformats.org/officeDocument/2006/relationships/hyperlink" Target="https://nptel.ac.in/courses/105/108/105108077/"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br>
              <a:rPr lang="en-US" dirty="0"/>
            </a:br>
            <a:r>
              <a:rPr lang="en-US" dirty="0"/>
              <a:t>REMOTE SENSING DATA</a:t>
            </a:r>
          </a:p>
        </p:txBody>
      </p:sp>
      <p:sp>
        <p:nvSpPr>
          <p:cNvPr id="3" name="Subtitle 2"/>
          <p:cNvSpPr>
            <a:spLocks noGrp="1"/>
          </p:cNvSpPr>
          <p:nvPr>
            <p:ph type="subTitle" idx="1"/>
          </p:nvPr>
        </p:nvSpPr>
        <p:spPr>
          <a:xfrm>
            <a:off x="1371600" y="4181705"/>
            <a:ext cx="6400800" cy="1752600"/>
          </a:xfrm>
        </p:spPr>
        <p:txBody>
          <a:bodyPr/>
          <a:lstStyle/>
          <a:p>
            <a:r>
              <a:rPr lang="en-US" b="1" dirty="0"/>
              <a:t>SPECTRAL SIGNATURE</a:t>
            </a:r>
          </a:p>
          <a:p>
            <a:r>
              <a:rPr lang="en-US" b="1" dirty="0"/>
              <a:t>VEGETATION, SOIL, WATER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E4B8FC3F-AFAF-484D-BEC8-7CB91CCFFE4A}"/>
              </a:ext>
            </a:extLst>
          </p:cNvPr>
          <p:cNvPicPr>
            <a:picLocks noChangeAspect="1" noChangeArrowheads="1"/>
          </p:cNvPicPr>
          <p:nvPr/>
        </p:nvPicPr>
        <p:blipFill>
          <a:blip r:embed="rId2"/>
          <a:srcRect/>
          <a:stretch>
            <a:fillRect/>
          </a:stretch>
        </p:blipFill>
        <p:spPr bwMode="auto">
          <a:xfrm>
            <a:off x="533400" y="1295400"/>
            <a:ext cx="8001000" cy="4432300"/>
          </a:xfrm>
          <a:prstGeom prst="rect">
            <a:avLst/>
          </a:prstGeom>
          <a:solidFill>
            <a:schemeClr val="bg1"/>
          </a:solidFill>
          <a:ln w="9525">
            <a:solidFill>
              <a:srgbClr val="000000"/>
            </a:solidFill>
            <a:miter lim="800000"/>
            <a:headEnd/>
            <a:tailEnd/>
          </a:ln>
          <a:effectLst>
            <a:outerShdw dist="107763" dir="2700000" algn="ctr" rotWithShape="0">
              <a:srgbClr val="000000"/>
            </a:outerShdw>
          </a:effectLst>
        </p:spPr>
      </p:pic>
      <p:pic>
        <p:nvPicPr>
          <p:cNvPr id="3" name="Picture 3" descr="C:\Users\intel\Desktop\multi1.png">
            <a:extLst>
              <a:ext uri="{FF2B5EF4-FFF2-40B4-BE49-F238E27FC236}">
                <a16:creationId xmlns:a16="http://schemas.microsoft.com/office/drawing/2014/main" id="{5B8FC64D-B0DC-4EEB-A0EE-13215888C66B}"/>
              </a:ext>
            </a:extLst>
          </p:cNvPr>
          <p:cNvPicPr>
            <a:picLocks noChangeAspect="1" noChangeArrowheads="1"/>
          </p:cNvPicPr>
          <p:nvPr/>
        </p:nvPicPr>
        <p:blipFill>
          <a:blip r:embed="rId3"/>
          <a:srcRect/>
          <a:stretch>
            <a:fillRect/>
          </a:stretch>
        </p:blipFill>
        <p:spPr bwMode="auto">
          <a:xfrm>
            <a:off x="1828800" y="177800"/>
            <a:ext cx="5048250" cy="952500"/>
          </a:xfrm>
          <a:prstGeom prst="rect">
            <a:avLst/>
          </a:prstGeom>
          <a:noFill/>
        </p:spPr>
      </p:pic>
      <p:pic>
        <p:nvPicPr>
          <p:cNvPr id="4" name="Picture 2" descr="What are Hyperspectral Images?. How are they different from the digital… |  by Sarthak Panigrahi | Towards Data Science">
            <a:extLst>
              <a:ext uri="{FF2B5EF4-FFF2-40B4-BE49-F238E27FC236}">
                <a16:creationId xmlns:a16="http://schemas.microsoft.com/office/drawing/2014/main" id="{BEE77E35-36D5-4590-B4D9-ECA88FA121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301"/>
          <a:stretch/>
        </p:blipFill>
        <p:spPr bwMode="auto">
          <a:xfrm>
            <a:off x="6900863" y="654050"/>
            <a:ext cx="2319338" cy="24288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28">
            <a:extLst>
              <a:ext uri="{FF2B5EF4-FFF2-40B4-BE49-F238E27FC236}">
                <a16:creationId xmlns:a16="http://schemas.microsoft.com/office/drawing/2014/main" id="{22E331D5-D3D0-4E71-A28C-5CA2A13ECD1E}"/>
              </a:ext>
            </a:extLst>
          </p:cNvPr>
          <p:cNvGrpSpPr>
            <a:grpSpLocks/>
          </p:cNvGrpSpPr>
          <p:nvPr/>
        </p:nvGrpSpPr>
        <p:grpSpPr bwMode="auto">
          <a:xfrm>
            <a:off x="1447800" y="381000"/>
            <a:ext cx="7334250" cy="5875338"/>
            <a:chOff x="3600" y="1526"/>
            <a:chExt cx="4620" cy="3701"/>
          </a:xfrm>
        </p:grpSpPr>
        <p:sp>
          <p:nvSpPr>
            <p:cNvPr id="6" name="Text Box 13">
              <a:extLst>
                <a:ext uri="{FF2B5EF4-FFF2-40B4-BE49-F238E27FC236}">
                  <a16:creationId xmlns:a16="http://schemas.microsoft.com/office/drawing/2014/main" id="{B90350C1-9D7D-40CE-AC84-AFECA16B3FD4}"/>
                </a:ext>
              </a:extLst>
            </p:cNvPr>
            <p:cNvSpPr txBox="1">
              <a:spLocks noChangeArrowheads="1"/>
            </p:cNvSpPr>
            <p:nvPr/>
          </p:nvSpPr>
          <p:spPr bwMode="auto">
            <a:xfrm>
              <a:off x="3600" y="1526"/>
              <a:ext cx="1200" cy="250"/>
            </a:xfrm>
            <a:prstGeom prst="rect">
              <a:avLst/>
            </a:prstGeom>
            <a:noFill/>
            <a:ln w="9525">
              <a:noFill/>
              <a:miter lim="800000"/>
              <a:headEnd/>
              <a:tailEnd/>
            </a:ln>
          </p:spPr>
          <p:txBody>
            <a:bodyPr>
              <a:spAutoFit/>
            </a:bodyPr>
            <a:lstStyle/>
            <a:p>
              <a:pPr>
                <a:spcBef>
                  <a:spcPct val="50000"/>
                </a:spcBef>
              </a:pPr>
              <a:r>
                <a:rPr lang="en-US" altLang="zh-CN" sz="2000">
                  <a:ea typeface="宋体" pitchFamily="2" charset="-122"/>
                </a:rPr>
                <a:t>Resulting Image</a:t>
              </a:r>
            </a:p>
          </p:txBody>
        </p:sp>
        <p:pic>
          <p:nvPicPr>
            <p:cNvPr id="7" name="Picture 21" descr="RGB321">
              <a:extLst>
                <a:ext uri="{FF2B5EF4-FFF2-40B4-BE49-F238E27FC236}">
                  <a16:creationId xmlns:a16="http://schemas.microsoft.com/office/drawing/2014/main" id="{933C10C2-5812-44DF-8485-C71203B0A723}"/>
                </a:ext>
              </a:extLst>
            </p:cNvPr>
            <p:cNvPicPr>
              <a:picLocks noChangeAspect="1" noChangeArrowheads="1"/>
            </p:cNvPicPr>
            <p:nvPr/>
          </p:nvPicPr>
          <p:blipFill>
            <a:blip r:embed="rId5"/>
            <a:srcRect/>
            <a:stretch>
              <a:fillRect/>
            </a:stretch>
          </p:blipFill>
          <p:spPr bwMode="auto">
            <a:xfrm>
              <a:off x="7020" y="4175"/>
              <a:ext cx="1200" cy="1052"/>
            </a:xfrm>
            <a:prstGeom prst="rect">
              <a:avLst/>
            </a:prstGeom>
            <a:noFill/>
            <a:ln w="9525">
              <a:noFill/>
              <a:miter lim="800000"/>
              <a:headEnd/>
              <a:tailEnd/>
            </a:ln>
          </p:spPr>
        </p:pic>
      </p:grpSp>
    </p:spTree>
    <p:extLst>
      <p:ext uri="{BB962C8B-B14F-4D97-AF65-F5344CB8AC3E}">
        <p14:creationId xmlns:p14="http://schemas.microsoft.com/office/powerpoint/2010/main" val="2330121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n Overview on Linear Unmixing of Hyperspectral Data">
            <a:extLst>
              <a:ext uri="{FF2B5EF4-FFF2-40B4-BE49-F238E27FC236}">
                <a16:creationId xmlns:a16="http://schemas.microsoft.com/office/drawing/2014/main" id="{873C8389-BD0E-4C69-9CC7-13173CB5BB4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descr="What are Hyperspectral Images?. How are they different from the digital… |  by Sarthak Panigrahi | Towards Data Science">
            <a:extLst>
              <a:ext uri="{FF2B5EF4-FFF2-40B4-BE49-F238E27FC236}">
                <a16:creationId xmlns:a16="http://schemas.microsoft.com/office/drawing/2014/main" id="{33C985DB-AE09-4B3B-A256-53A6DCC7E0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914400" y="1000125"/>
            <a:ext cx="2243138" cy="2428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intel\Desktop\hyper.png">
            <a:extLst>
              <a:ext uri="{FF2B5EF4-FFF2-40B4-BE49-F238E27FC236}">
                <a16:creationId xmlns:a16="http://schemas.microsoft.com/office/drawing/2014/main" id="{587108CD-042F-4903-B84B-2EC4B8210763}"/>
              </a:ext>
            </a:extLst>
          </p:cNvPr>
          <p:cNvPicPr>
            <a:picLocks noChangeAspect="1" noChangeArrowheads="1"/>
          </p:cNvPicPr>
          <p:nvPr/>
        </p:nvPicPr>
        <p:blipFill>
          <a:blip r:embed="rId3"/>
          <a:srcRect/>
          <a:stretch>
            <a:fillRect/>
          </a:stretch>
        </p:blipFill>
        <p:spPr bwMode="auto">
          <a:xfrm>
            <a:off x="3281364" y="571500"/>
            <a:ext cx="5410200" cy="857250"/>
          </a:xfrm>
          <a:prstGeom prst="rect">
            <a:avLst/>
          </a:prstGeom>
          <a:noFill/>
        </p:spPr>
      </p:pic>
      <p:pic>
        <p:nvPicPr>
          <p:cNvPr id="2050" name="Picture 2" descr="Getting Started with Hyperspectral Image Processing - MATLAB &amp;amp; Simulink">
            <a:extLst>
              <a:ext uri="{FF2B5EF4-FFF2-40B4-BE49-F238E27FC236}">
                <a16:creationId xmlns:a16="http://schemas.microsoft.com/office/drawing/2014/main" id="{15015698-B2DF-4DCE-BB33-4BE4B962E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124200"/>
            <a:ext cx="5715000" cy="307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137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4CC50F-C60D-4518-87F1-53A41CC2D201}"/>
              </a:ext>
            </a:extLst>
          </p:cNvPr>
          <p:cNvSpPr txBox="1"/>
          <p:nvPr/>
        </p:nvSpPr>
        <p:spPr>
          <a:xfrm>
            <a:off x="827577" y="609600"/>
            <a:ext cx="8377165" cy="4401205"/>
          </a:xfrm>
          <a:prstGeom prst="rect">
            <a:avLst/>
          </a:prstGeom>
          <a:noFill/>
        </p:spPr>
        <p:txBody>
          <a:bodyPr wrap="none" rtlCol="0">
            <a:spAutoFit/>
          </a:bodyPr>
          <a:lstStyle/>
          <a:p>
            <a:r>
              <a:rPr lang="en-US" sz="2800" b="1" dirty="0"/>
              <a:t>WHAT IS SPECTRAL SIGNATURE</a:t>
            </a:r>
            <a:endParaRPr lang="en-US" sz="2800" b="1" i="0" dirty="0">
              <a:solidFill>
                <a:srgbClr val="000000"/>
              </a:solidFill>
              <a:effectLst/>
              <a:latin typeface="Verdana" panose="020B0604030504040204" pitchFamily="34" charset="0"/>
            </a:endParaRPr>
          </a:p>
          <a:p>
            <a:r>
              <a:rPr lang="en-US" sz="2800" b="0" i="0" dirty="0">
                <a:solidFill>
                  <a:srgbClr val="000000"/>
                </a:solidFill>
                <a:effectLst/>
                <a:latin typeface="Verdana" panose="020B0604030504040204" pitchFamily="34" charset="0"/>
              </a:rPr>
              <a:t>Different surface types such as water, bare </a:t>
            </a:r>
          </a:p>
          <a:p>
            <a:r>
              <a:rPr lang="en-US" sz="2800" b="0" i="0" dirty="0">
                <a:solidFill>
                  <a:srgbClr val="000000"/>
                </a:solidFill>
                <a:effectLst/>
                <a:latin typeface="Verdana" panose="020B0604030504040204" pitchFamily="34" charset="0"/>
              </a:rPr>
              <a:t>ground and vegetation reflect radiation </a:t>
            </a:r>
          </a:p>
          <a:p>
            <a:r>
              <a:rPr lang="en-US" sz="2800" b="0" i="0" dirty="0">
                <a:solidFill>
                  <a:srgbClr val="000000"/>
                </a:solidFill>
                <a:effectLst/>
                <a:latin typeface="Verdana" panose="020B0604030504040204" pitchFamily="34" charset="0"/>
              </a:rPr>
              <a:t>differently in various channels. The radiation </a:t>
            </a:r>
          </a:p>
          <a:p>
            <a:r>
              <a:rPr lang="en-US" sz="2800" b="0" i="0" dirty="0">
                <a:solidFill>
                  <a:srgbClr val="000000"/>
                </a:solidFill>
                <a:effectLst/>
                <a:latin typeface="Verdana" panose="020B0604030504040204" pitchFamily="34" charset="0"/>
              </a:rPr>
              <a:t>reflected as a function of the wavelength is </a:t>
            </a:r>
          </a:p>
          <a:p>
            <a:r>
              <a:rPr lang="en-US" sz="2800" b="0" i="0" dirty="0">
                <a:solidFill>
                  <a:srgbClr val="000000"/>
                </a:solidFill>
                <a:effectLst/>
                <a:latin typeface="Verdana" panose="020B0604030504040204" pitchFamily="34" charset="0"/>
              </a:rPr>
              <a:t>called the spectral signature of the surface. </a:t>
            </a:r>
          </a:p>
          <a:p>
            <a:endParaRPr lang="en-US" sz="2800" dirty="0">
              <a:solidFill>
                <a:srgbClr val="000000"/>
              </a:solidFill>
              <a:latin typeface="Verdana" panose="020B0604030504040204" pitchFamily="34" charset="0"/>
            </a:endParaRPr>
          </a:p>
          <a:p>
            <a:endParaRPr lang="en-US" sz="2800" b="1" dirty="0"/>
          </a:p>
          <a:p>
            <a:endParaRPr lang="en-US" sz="2800" b="1" dirty="0"/>
          </a:p>
          <a:p>
            <a:endParaRPr lang="en-US" sz="2800" b="1" dirty="0"/>
          </a:p>
        </p:txBody>
      </p:sp>
      <p:pic>
        <p:nvPicPr>
          <p:cNvPr id="1026" name="Picture 2" descr="A New Crop Spectral Signatures Database Interactive Tool (CSSIT)">
            <a:extLst>
              <a:ext uri="{FF2B5EF4-FFF2-40B4-BE49-F238E27FC236}">
                <a16:creationId xmlns:a16="http://schemas.microsoft.com/office/drawing/2014/main" id="{C4F5D5A5-68C3-4BE7-8425-E74008B36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758" y="3429000"/>
            <a:ext cx="769620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795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5EEB82-9BF8-4984-8547-82206213AB3A}"/>
              </a:ext>
            </a:extLst>
          </p:cNvPr>
          <p:cNvSpPr txBox="1"/>
          <p:nvPr/>
        </p:nvSpPr>
        <p:spPr>
          <a:xfrm>
            <a:off x="1122369" y="2736502"/>
            <a:ext cx="6400800" cy="1384995"/>
          </a:xfrm>
          <a:prstGeom prst="rect">
            <a:avLst/>
          </a:prstGeom>
          <a:noFill/>
        </p:spPr>
        <p:txBody>
          <a:bodyPr wrap="square">
            <a:spAutoFit/>
          </a:bodyPr>
          <a:lstStyle/>
          <a:p>
            <a:r>
              <a:rPr lang="en-US" sz="2800" b="1" dirty="0"/>
              <a:t>SPECTRAL SIGNATURE: </a:t>
            </a:r>
          </a:p>
          <a:p>
            <a:endParaRPr lang="en-US" sz="2800" b="1" dirty="0"/>
          </a:p>
          <a:p>
            <a:r>
              <a:rPr lang="en-US" sz="2800" b="1" dirty="0"/>
              <a:t>VEGETATION, WATER, SOIL </a:t>
            </a:r>
            <a:endParaRPr lang="en-IN" sz="2800" b="1" dirty="0"/>
          </a:p>
        </p:txBody>
      </p:sp>
      <p:sp>
        <p:nvSpPr>
          <p:cNvPr id="4" name="TextBox 3">
            <a:extLst>
              <a:ext uri="{FF2B5EF4-FFF2-40B4-BE49-F238E27FC236}">
                <a16:creationId xmlns:a16="http://schemas.microsoft.com/office/drawing/2014/main" id="{91BE24BD-F2DF-4CF7-AFAA-621399BBEC53}"/>
              </a:ext>
            </a:extLst>
          </p:cNvPr>
          <p:cNvSpPr txBox="1"/>
          <p:nvPr/>
        </p:nvSpPr>
        <p:spPr>
          <a:xfrm>
            <a:off x="914400" y="990600"/>
            <a:ext cx="6816738" cy="954107"/>
          </a:xfrm>
          <a:prstGeom prst="rect">
            <a:avLst/>
          </a:prstGeom>
          <a:noFill/>
        </p:spPr>
        <p:txBody>
          <a:bodyPr wrap="none" rtlCol="0">
            <a:spAutoFit/>
          </a:bodyPr>
          <a:lstStyle/>
          <a:p>
            <a:r>
              <a:rPr lang="en-US" sz="2800" b="1" dirty="0"/>
              <a:t>IMAGE INTERPRETATION REQUIRES AN </a:t>
            </a:r>
          </a:p>
          <a:p>
            <a:r>
              <a:rPr lang="en-US" sz="2800" b="1" dirty="0"/>
              <a:t>UNDERSTANDING OF SPECTRAL SIGNATURE</a:t>
            </a:r>
            <a:endParaRPr lang="en-IN" sz="2800" b="1" dirty="0"/>
          </a:p>
        </p:txBody>
      </p:sp>
      <p:pic>
        <p:nvPicPr>
          <p:cNvPr id="2050" name="Picture 2" descr="Process Of The Water Cycle - From Precipitation To Evaporation | Aqwest">
            <a:extLst>
              <a:ext uri="{FF2B5EF4-FFF2-40B4-BE49-F238E27FC236}">
                <a16:creationId xmlns:a16="http://schemas.microsoft.com/office/drawing/2014/main" id="{472CDB7C-EC13-476C-B9DF-46EC9D4A9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326" y="4121497"/>
            <a:ext cx="46577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166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olours_e"/>
          <p:cNvPicPr>
            <a:picLocks noChangeAspect="1" noChangeArrowheads="1"/>
          </p:cNvPicPr>
          <p:nvPr/>
        </p:nvPicPr>
        <p:blipFill>
          <a:blip r:embed="rId2"/>
          <a:srcRect b="3226"/>
          <a:stretch>
            <a:fillRect/>
          </a:stretch>
        </p:blipFill>
        <p:spPr bwMode="auto">
          <a:xfrm>
            <a:off x="552450" y="1452562"/>
            <a:ext cx="2400300" cy="2000250"/>
          </a:xfrm>
          <a:prstGeom prst="rect">
            <a:avLst/>
          </a:prstGeom>
          <a:noFill/>
          <a:ln w="9525">
            <a:noFill/>
            <a:miter lim="800000"/>
            <a:headEnd/>
            <a:tailEnd/>
          </a:ln>
        </p:spPr>
      </p:pic>
      <p:cxnSp>
        <p:nvCxnSpPr>
          <p:cNvPr id="7" name="Straight Arrow Connector 6"/>
          <p:cNvCxnSpPr/>
          <p:nvPr/>
        </p:nvCxnSpPr>
        <p:spPr>
          <a:xfrm>
            <a:off x="1600200" y="2209800"/>
            <a:ext cx="2971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174" name="Picture 6" descr="draw eye from side"/>
          <p:cNvPicPr>
            <a:picLocks noChangeAspect="1" noChangeArrowheads="1"/>
          </p:cNvPicPr>
          <p:nvPr/>
        </p:nvPicPr>
        <p:blipFill>
          <a:blip r:embed="rId3"/>
          <a:srcRect/>
          <a:stretch>
            <a:fillRect/>
          </a:stretch>
        </p:blipFill>
        <p:spPr bwMode="auto">
          <a:xfrm>
            <a:off x="7578725" y="2438400"/>
            <a:ext cx="1565275" cy="1558925"/>
          </a:xfrm>
          <a:prstGeom prst="rect">
            <a:avLst/>
          </a:prstGeom>
          <a:noFill/>
        </p:spPr>
      </p:pic>
      <p:cxnSp>
        <p:nvCxnSpPr>
          <p:cNvPr id="8" name="Straight Arrow Connector 7"/>
          <p:cNvCxnSpPr/>
          <p:nvPr/>
        </p:nvCxnSpPr>
        <p:spPr>
          <a:xfrm>
            <a:off x="6172200" y="1676400"/>
            <a:ext cx="2514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5524500" y="1028700"/>
            <a:ext cx="1295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876800" y="914400"/>
            <a:ext cx="1165704" cy="369332"/>
          </a:xfrm>
          <a:prstGeom prst="rect">
            <a:avLst/>
          </a:prstGeom>
          <a:noFill/>
        </p:spPr>
        <p:txBody>
          <a:bodyPr wrap="none" rtlCol="0">
            <a:spAutoFit/>
          </a:bodyPr>
          <a:lstStyle/>
          <a:p>
            <a:r>
              <a:rPr lang="en-US" dirty="0"/>
              <a:t>Amplitude</a:t>
            </a:r>
          </a:p>
        </p:txBody>
      </p:sp>
      <p:sp>
        <p:nvSpPr>
          <p:cNvPr id="11" name="TextBox 10"/>
          <p:cNvSpPr txBox="1"/>
          <p:nvPr/>
        </p:nvSpPr>
        <p:spPr>
          <a:xfrm>
            <a:off x="7315200" y="1752600"/>
            <a:ext cx="330540" cy="369332"/>
          </a:xfrm>
          <a:prstGeom prst="rect">
            <a:avLst/>
          </a:prstGeom>
          <a:noFill/>
        </p:spPr>
        <p:txBody>
          <a:bodyPr wrap="none" rtlCol="0">
            <a:spAutoFit/>
          </a:bodyPr>
          <a:lstStyle/>
          <a:p>
            <a:r>
              <a:rPr lang="en-US" dirty="0"/>
              <a:t>G</a:t>
            </a:r>
          </a:p>
        </p:txBody>
      </p:sp>
      <p:cxnSp>
        <p:nvCxnSpPr>
          <p:cNvPr id="13" name="Straight Arrow Connector 12"/>
          <p:cNvCxnSpPr/>
          <p:nvPr/>
        </p:nvCxnSpPr>
        <p:spPr>
          <a:xfrm rot="5400000" flipH="1" flipV="1">
            <a:off x="6973094" y="1180306"/>
            <a:ext cx="990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 name="Picture 3" descr="C:\Users\intel\Desktop\images.jpg"/>
          <p:cNvPicPr>
            <a:picLocks noChangeAspect="1" noChangeArrowheads="1"/>
          </p:cNvPicPr>
          <p:nvPr/>
        </p:nvPicPr>
        <p:blipFill>
          <a:blip r:embed="rId4"/>
          <a:srcRect/>
          <a:stretch>
            <a:fillRect/>
          </a:stretch>
        </p:blipFill>
        <p:spPr bwMode="auto">
          <a:xfrm>
            <a:off x="4495800" y="3124200"/>
            <a:ext cx="2438400" cy="2286000"/>
          </a:xfrm>
          <a:prstGeom prst="rect">
            <a:avLst/>
          </a:prstGeom>
          <a:noFill/>
        </p:spPr>
      </p:pic>
      <p:sp>
        <p:nvSpPr>
          <p:cNvPr id="14" name="Rectangle 13"/>
          <p:cNvSpPr/>
          <p:nvPr/>
        </p:nvSpPr>
        <p:spPr>
          <a:xfrm>
            <a:off x="947613" y="4919008"/>
            <a:ext cx="7620000" cy="1938992"/>
          </a:xfrm>
          <a:prstGeom prst="rect">
            <a:avLst/>
          </a:prstGeom>
        </p:spPr>
        <p:txBody>
          <a:bodyPr wrap="square">
            <a:spAutoFit/>
          </a:bodyPr>
          <a:lstStyle/>
          <a:p>
            <a:r>
              <a:rPr lang="en-US" sz="2400" b="1" dirty="0"/>
              <a:t>It absorbs energy from sunlight and helps converts it into chemical energy during the light dependent reactions of photosynthesis. </a:t>
            </a:r>
          </a:p>
          <a:p>
            <a:r>
              <a:rPr lang="en-US" sz="2400" b="1" dirty="0"/>
              <a:t>Strength of green light would depend upon vegetation type because of different concentration of </a:t>
            </a:r>
            <a:r>
              <a:rPr lang="en-US" sz="2400" b="1" dirty="0" err="1"/>
              <a:t>chlorohyll</a:t>
            </a:r>
            <a:r>
              <a:rPr lang="en-US" sz="2400" b="1" dirty="0"/>
              <a:t>   </a:t>
            </a:r>
            <a:endParaRPr lang="en-US" sz="2400" dirty="0"/>
          </a:p>
        </p:txBody>
      </p:sp>
      <p:cxnSp>
        <p:nvCxnSpPr>
          <p:cNvPr id="16" name="Straight Arrow Connector 15"/>
          <p:cNvCxnSpPr/>
          <p:nvPr/>
        </p:nvCxnSpPr>
        <p:spPr>
          <a:xfrm flipV="1">
            <a:off x="6096000" y="1981200"/>
            <a:ext cx="12954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26" name="Picture 2" descr="Sun Icon Vector Illustration Stock Illustration - Download Image Now -  iStock">
            <a:extLst>
              <a:ext uri="{FF2B5EF4-FFF2-40B4-BE49-F238E27FC236}">
                <a16:creationId xmlns:a16="http://schemas.microsoft.com/office/drawing/2014/main" id="{87F8C13B-F1D1-44D8-B444-F1233D00F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50" y="0"/>
            <a:ext cx="1452562" cy="1452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egetation and EMR"/>
          <p:cNvPicPr>
            <a:picLocks noChangeAspect="1" noChangeArrowheads="1"/>
          </p:cNvPicPr>
          <p:nvPr/>
        </p:nvPicPr>
        <p:blipFill>
          <a:blip r:embed="rId2"/>
          <a:srcRect/>
          <a:stretch>
            <a:fillRect/>
          </a:stretch>
        </p:blipFill>
        <p:spPr bwMode="auto">
          <a:xfrm>
            <a:off x="838200" y="228600"/>
            <a:ext cx="7010400" cy="3733800"/>
          </a:xfrm>
          <a:prstGeom prst="rect">
            <a:avLst/>
          </a:prstGeom>
          <a:noFill/>
        </p:spPr>
      </p:pic>
      <p:sp>
        <p:nvSpPr>
          <p:cNvPr id="4" name="Rectangle 3"/>
          <p:cNvSpPr/>
          <p:nvPr/>
        </p:nvSpPr>
        <p:spPr>
          <a:xfrm>
            <a:off x="838200" y="3886200"/>
            <a:ext cx="6629400" cy="1754326"/>
          </a:xfrm>
          <a:prstGeom prst="rect">
            <a:avLst/>
          </a:prstGeom>
        </p:spPr>
        <p:txBody>
          <a:bodyPr wrap="square">
            <a:spAutoFit/>
          </a:bodyPr>
          <a:lstStyle/>
          <a:p>
            <a:r>
              <a:rPr lang="en-US" b="1" dirty="0"/>
              <a:t>The word </a:t>
            </a:r>
            <a:r>
              <a:rPr lang="en-US" b="1" dirty="0" err="1"/>
              <a:t>mesophyll</a:t>
            </a:r>
            <a:r>
              <a:rPr lang="en-US" b="1" dirty="0"/>
              <a:t> comes from two Greek words; </a:t>
            </a:r>
            <a:r>
              <a:rPr lang="en-US" b="1" dirty="0" err="1"/>
              <a:t>mesos</a:t>
            </a:r>
            <a:r>
              <a:rPr lang="en-US" b="1" dirty="0"/>
              <a:t>, which means middle and </a:t>
            </a:r>
            <a:r>
              <a:rPr lang="en-US" b="1" dirty="0" err="1"/>
              <a:t>phyllo</a:t>
            </a:r>
            <a:r>
              <a:rPr lang="en-US" b="1" dirty="0"/>
              <a:t> meaning leaf.</a:t>
            </a:r>
            <a:r>
              <a:rPr lang="en-US" dirty="0"/>
              <a:t> </a:t>
            </a:r>
          </a:p>
          <a:p>
            <a:r>
              <a:rPr lang="en-US" dirty="0" err="1"/>
              <a:t>mesophyll</a:t>
            </a:r>
            <a:r>
              <a:rPr lang="en-US" dirty="0"/>
              <a:t> tissue is composed of two layers of cells (spongy and palisade cells), the </a:t>
            </a:r>
            <a:r>
              <a:rPr lang="en-US" dirty="0" err="1"/>
              <a:t>mesophyll</a:t>
            </a:r>
            <a:r>
              <a:rPr lang="en-US" dirty="0"/>
              <a:t> tissue in monocots is largely composed of </a:t>
            </a:r>
            <a:r>
              <a:rPr lang="en-US" dirty="0" err="1"/>
              <a:t>isodiametric</a:t>
            </a:r>
            <a:r>
              <a:rPr lang="en-US" dirty="0"/>
              <a:t> cells (cells that appear spherical or polyhedral in shape).</a:t>
            </a:r>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8C4E0-E3D9-B94D-673A-4C412CEBD343}"/>
              </a:ext>
            </a:extLst>
          </p:cNvPr>
          <p:cNvSpPr txBox="1"/>
          <p:nvPr/>
        </p:nvSpPr>
        <p:spPr>
          <a:xfrm>
            <a:off x="2286000" y="1600454"/>
            <a:ext cx="4572000" cy="2031325"/>
          </a:xfrm>
          <a:prstGeom prst="rect">
            <a:avLst/>
          </a:prstGeom>
          <a:noFill/>
        </p:spPr>
        <p:txBody>
          <a:bodyPr wrap="square">
            <a:spAutoFit/>
          </a:bodyPr>
          <a:lstStyle/>
          <a:p>
            <a:pPr algn="l"/>
            <a:r>
              <a:rPr lang="en-IN" b="1" dirty="0">
                <a:solidFill>
                  <a:srgbClr val="813588"/>
                </a:solidFill>
                <a:latin typeface="inherit"/>
              </a:rPr>
              <a:t>Photosynthetic Pigments</a:t>
            </a:r>
          </a:p>
          <a:p>
            <a:pPr algn="l"/>
            <a:r>
              <a:rPr lang="en-IN" b="1" dirty="0">
                <a:solidFill>
                  <a:srgbClr val="333333"/>
                </a:solidFill>
                <a:latin typeface="Roboto" panose="02000000000000000000" pitchFamily="2" charset="0"/>
              </a:rPr>
              <a:t>There are four different  types of pigments present in leaves:</a:t>
            </a:r>
          </a:p>
          <a:p>
            <a:pPr algn="l">
              <a:buFont typeface="+mj-lt"/>
              <a:buAutoNum type="arabicPeriod"/>
            </a:pPr>
            <a:r>
              <a:rPr lang="en-IN" b="1" dirty="0">
                <a:solidFill>
                  <a:srgbClr val="333333"/>
                </a:solidFill>
                <a:latin typeface="Roboto" panose="02000000000000000000" pitchFamily="2" charset="0"/>
              </a:rPr>
              <a:t>Chlorophyll a</a:t>
            </a:r>
          </a:p>
          <a:p>
            <a:pPr algn="l">
              <a:buFont typeface="+mj-lt"/>
              <a:buAutoNum type="arabicPeriod"/>
            </a:pPr>
            <a:r>
              <a:rPr lang="en-IN" b="1" dirty="0">
                <a:solidFill>
                  <a:srgbClr val="333333"/>
                </a:solidFill>
                <a:latin typeface="Roboto" panose="02000000000000000000" pitchFamily="2" charset="0"/>
              </a:rPr>
              <a:t>Chlorophyll b</a:t>
            </a:r>
          </a:p>
          <a:p>
            <a:pPr algn="l">
              <a:buFont typeface="+mj-lt"/>
              <a:buAutoNum type="arabicPeriod"/>
            </a:pPr>
            <a:r>
              <a:rPr lang="en-IN" b="1" dirty="0">
                <a:solidFill>
                  <a:srgbClr val="333333"/>
                </a:solidFill>
                <a:latin typeface="Roboto" panose="02000000000000000000" pitchFamily="2" charset="0"/>
              </a:rPr>
              <a:t>Xanthophylls</a:t>
            </a:r>
          </a:p>
          <a:p>
            <a:pPr algn="l">
              <a:buFont typeface="+mj-lt"/>
              <a:buAutoNum type="arabicPeriod"/>
            </a:pPr>
            <a:r>
              <a:rPr lang="en-IN" b="1" dirty="0">
                <a:solidFill>
                  <a:srgbClr val="333333"/>
                </a:solidFill>
                <a:latin typeface="Roboto" panose="02000000000000000000" pitchFamily="2" charset="0"/>
              </a:rPr>
              <a:t>Carotenoids</a:t>
            </a:r>
          </a:p>
        </p:txBody>
      </p:sp>
      <p:sp>
        <p:nvSpPr>
          <p:cNvPr id="2" name="TextBox 1">
            <a:extLst>
              <a:ext uri="{FF2B5EF4-FFF2-40B4-BE49-F238E27FC236}">
                <a16:creationId xmlns:a16="http://schemas.microsoft.com/office/drawing/2014/main" id="{AE2835B8-96EB-9413-3E8D-952C3E5F3E3B}"/>
              </a:ext>
            </a:extLst>
          </p:cNvPr>
          <p:cNvSpPr txBox="1"/>
          <p:nvPr/>
        </p:nvSpPr>
        <p:spPr>
          <a:xfrm>
            <a:off x="701040" y="5257547"/>
            <a:ext cx="5422062" cy="646331"/>
          </a:xfrm>
          <a:prstGeom prst="rect">
            <a:avLst/>
          </a:prstGeom>
          <a:noFill/>
        </p:spPr>
        <p:txBody>
          <a:bodyPr wrap="none" rtlCol="0">
            <a:spAutoFit/>
          </a:bodyPr>
          <a:lstStyle/>
          <a:p>
            <a:r>
              <a:rPr lang="en-IN" b="1" dirty="0"/>
              <a:t>Human pigment: </a:t>
            </a:r>
            <a:r>
              <a:rPr lang="en-IN" b="1" dirty="0" err="1"/>
              <a:t>Melalin</a:t>
            </a:r>
            <a:r>
              <a:rPr lang="en-IN" b="1" dirty="0"/>
              <a:t>. Which gives </a:t>
            </a:r>
            <a:r>
              <a:rPr lang="en-IN" b="1" dirty="0" err="1"/>
              <a:t>color</a:t>
            </a:r>
            <a:r>
              <a:rPr lang="en-IN" b="1" dirty="0"/>
              <a:t> to our skin</a:t>
            </a:r>
          </a:p>
          <a:p>
            <a:r>
              <a:rPr lang="en-IN" b="1" dirty="0" err="1"/>
              <a:t>Hemoglobin</a:t>
            </a:r>
            <a:r>
              <a:rPr lang="en-IN" b="1" dirty="0"/>
              <a:t> gives </a:t>
            </a:r>
            <a:r>
              <a:rPr lang="en-IN" b="1" dirty="0" err="1"/>
              <a:t>color</a:t>
            </a:r>
            <a:r>
              <a:rPr lang="en-IN" b="1" dirty="0"/>
              <a:t> to blood</a:t>
            </a:r>
          </a:p>
        </p:txBody>
      </p:sp>
      <p:pic>
        <p:nvPicPr>
          <p:cNvPr id="5" name="Picture 4">
            <a:extLst>
              <a:ext uri="{FF2B5EF4-FFF2-40B4-BE49-F238E27FC236}">
                <a16:creationId xmlns:a16="http://schemas.microsoft.com/office/drawing/2014/main" id="{0EA3D599-CBE1-27DB-3E12-B9ED0BC8B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947" y="2542461"/>
            <a:ext cx="2119313" cy="2715086"/>
          </a:xfrm>
          <a:prstGeom prst="rect">
            <a:avLst/>
          </a:prstGeom>
        </p:spPr>
      </p:pic>
    </p:spTree>
    <p:extLst>
      <p:ext uri="{BB962C8B-B14F-4D97-AF65-F5344CB8AC3E}">
        <p14:creationId xmlns:p14="http://schemas.microsoft.com/office/powerpoint/2010/main" val="2215472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clrChange>
              <a:clrFrom>
                <a:srgbClr val="FFFFFF"/>
              </a:clrFrom>
              <a:clrTo>
                <a:srgbClr val="FFFFFF">
                  <a:alpha val="0"/>
                </a:srgbClr>
              </a:clrTo>
            </a:clrChange>
          </a:blip>
          <a:srcRect l="3269" t="40387" r="43346" b="31308"/>
          <a:stretch/>
        </p:blipFill>
        <p:spPr>
          <a:xfrm>
            <a:off x="288100" y="526094"/>
            <a:ext cx="8542750" cy="2830882"/>
          </a:xfrm>
          <a:prstGeom prst="rect">
            <a:avLst/>
          </a:prstGeom>
        </p:spPr>
      </p:pic>
      <p:sp>
        <p:nvSpPr>
          <p:cNvPr id="3" name="TextBox 2"/>
          <p:cNvSpPr txBox="1"/>
          <p:nvPr/>
        </p:nvSpPr>
        <p:spPr>
          <a:xfrm>
            <a:off x="1039660" y="3356976"/>
            <a:ext cx="646331" cy="369332"/>
          </a:xfrm>
          <a:prstGeom prst="rect">
            <a:avLst/>
          </a:prstGeom>
          <a:noFill/>
        </p:spPr>
        <p:txBody>
          <a:bodyPr wrap="none" rtlCol="0">
            <a:spAutoFit/>
          </a:bodyPr>
          <a:lstStyle/>
          <a:p>
            <a:r>
              <a:rPr lang="en-US" sz="1800" dirty="0">
                <a:solidFill>
                  <a:srgbClr val="0070C0"/>
                </a:solidFill>
              </a:rPr>
              <a:t>Blue</a:t>
            </a:r>
          </a:p>
        </p:txBody>
      </p:sp>
      <p:sp>
        <p:nvSpPr>
          <p:cNvPr id="5" name="TextBox 4"/>
          <p:cNvSpPr txBox="1"/>
          <p:nvPr/>
        </p:nvSpPr>
        <p:spPr>
          <a:xfrm>
            <a:off x="3183698" y="3356976"/>
            <a:ext cx="825867" cy="369332"/>
          </a:xfrm>
          <a:prstGeom prst="rect">
            <a:avLst/>
          </a:prstGeom>
          <a:noFill/>
        </p:spPr>
        <p:txBody>
          <a:bodyPr wrap="none" rtlCol="0">
            <a:spAutoFit/>
          </a:bodyPr>
          <a:lstStyle/>
          <a:p>
            <a:r>
              <a:rPr lang="en-US" sz="1800" dirty="0">
                <a:solidFill>
                  <a:srgbClr val="008E40"/>
                </a:solidFill>
              </a:rPr>
              <a:t>Green</a:t>
            </a:r>
          </a:p>
        </p:txBody>
      </p:sp>
      <p:sp>
        <p:nvSpPr>
          <p:cNvPr id="6" name="TextBox 5"/>
          <p:cNvSpPr txBox="1"/>
          <p:nvPr/>
        </p:nvSpPr>
        <p:spPr>
          <a:xfrm>
            <a:off x="5383059" y="3356976"/>
            <a:ext cx="607859" cy="369332"/>
          </a:xfrm>
          <a:prstGeom prst="rect">
            <a:avLst/>
          </a:prstGeom>
          <a:noFill/>
        </p:spPr>
        <p:txBody>
          <a:bodyPr wrap="none" rtlCol="0">
            <a:spAutoFit/>
          </a:bodyPr>
          <a:lstStyle/>
          <a:p>
            <a:r>
              <a:rPr lang="en-US" sz="1800" dirty="0">
                <a:solidFill>
                  <a:srgbClr val="C00000"/>
                </a:solidFill>
              </a:rPr>
              <a:t>Red</a:t>
            </a:r>
          </a:p>
        </p:txBody>
      </p:sp>
      <p:sp>
        <p:nvSpPr>
          <p:cNvPr id="7" name="TextBox 6"/>
          <p:cNvSpPr txBox="1"/>
          <p:nvPr/>
        </p:nvSpPr>
        <p:spPr>
          <a:xfrm>
            <a:off x="7314155" y="3356976"/>
            <a:ext cx="979755" cy="369332"/>
          </a:xfrm>
          <a:prstGeom prst="rect">
            <a:avLst/>
          </a:prstGeom>
          <a:noFill/>
        </p:spPr>
        <p:txBody>
          <a:bodyPr wrap="none" rtlCol="0">
            <a:spAutoFit/>
          </a:bodyPr>
          <a:lstStyle/>
          <a:p>
            <a:r>
              <a:rPr lang="en-US" sz="1800" dirty="0">
                <a:solidFill>
                  <a:schemeClr val="bg2"/>
                </a:solidFill>
              </a:rPr>
              <a:t>Infrared</a:t>
            </a:r>
          </a:p>
        </p:txBody>
      </p:sp>
      <p:pic>
        <p:nvPicPr>
          <p:cNvPr id="9" name="Picture 8">
            <a:extLst>
              <a:ext uri="{FF2B5EF4-FFF2-40B4-BE49-F238E27FC236}">
                <a16:creationId xmlns:a16="http://schemas.microsoft.com/office/drawing/2014/main" id="{B76196B0-435B-2D4E-2640-A563E690EAB3}"/>
              </a:ext>
            </a:extLst>
          </p:cNvPr>
          <p:cNvPicPr>
            <a:picLocks noChangeAspect="1"/>
          </p:cNvPicPr>
          <p:nvPr/>
        </p:nvPicPr>
        <p:blipFill>
          <a:blip r:embed="rId4"/>
          <a:stretch>
            <a:fillRect/>
          </a:stretch>
        </p:blipFill>
        <p:spPr>
          <a:xfrm>
            <a:off x="2133600" y="3766550"/>
            <a:ext cx="4120308" cy="2587127"/>
          </a:xfrm>
          <a:prstGeom prst="rect">
            <a:avLst/>
          </a:prstGeom>
        </p:spPr>
      </p:pic>
    </p:spTree>
    <p:extLst>
      <p:ext uri="{BB962C8B-B14F-4D97-AF65-F5344CB8AC3E}">
        <p14:creationId xmlns:p14="http://schemas.microsoft.com/office/powerpoint/2010/main" val="35287532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3DECF-D732-4B9F-97CC-BBD7E7716A09}"/>
              </a:ext>
            </a:extLst>
          </p:cNvPr>
          <p:cNvSpPr txBox="1"/>
          <p:nvPr/>
        </p:nvSpPr>
        <p:spPr>
          <a:xfrm>
            <a:off x="1676400" y="533400"/>
            <a:ext cx="5924635" cy="523220"/>
          </a:xfrm>
          <a:prstGeom prst="rect">
            <a:avLst/>
          </a:prstGeom>
          <a:noFill/>
        </p:spPr>
        <p:txBody>
          <a:bodyPr wrap="none" rtlCol="0">
            <a:spAutoFit/>
          </a:bodyPr>
          <a:lstStyle/>
          <a:p>
            <a:r>
              <a:rPr lang="en-US" sz="2800" b="1" dirty="0"/>
              <a:t>WHAT IS TOTAL INTERNAL REFLECTION</a:t>
            </a:r>
            <a:endParaRPr lang="en-IN" sz="2800" b="1" dirty="0"/>
          </a:p>
        </p:txBody>
      </p:sp>
      <p:sp>
        <p:nvSpPr>
          <p:cNvPr id="4" name="TextBox 3">
            <a:extLst>
              <a:ext uri="{FF2B5EF4-FFF2-40B4-BE49-F238E27FC236}">
                <a16:creationId xmlns:a16="http://schemas.microsoft.com/office/drawing/2014/main" id="{9A08F6BE-74EA-4BD1-A91E-C2EE0B9DF3B9}"/>
              </a:ext>
            </a:extLst>
          </p:cNvPr>
          <p:cNvSpPr txBox="1"/>
          <p:nvPr/>
        </p:nvSpPr>
        <p:spPr>
          <a:xfrm>
            <a:off x="685800" y="1397675"/>
            <a:ext cx="7620000" cy="2308324"/>
          </a:xfrm>
          <a:prstGeom prst="rect">
            <a:avLst/>
          </a:prstGeom>
          <a:noFill/>
        </p:spPr>
        <p:txBody>
          <a:bodyPr wrap="square">
            <a:spAutoFit/>
          </a:bodyPr>
          <a:lstStyle/>
          <a:p>
            <a:r>
              <a:rPr lang="en-US" sz="2400" b="1" i="0" dirty="0">
                <a:solidFill>
                  <a:srgbClr val="1A1A1A"/>
                </a:solidFill>
                <a:effectLst/>
                <a:latin typeface="Georgia" panose="02040502050405020303" pitchFamily="18" charset="0"/>
              </a:rPr>
              <a:t> In general, total internal reflection takes place at the boundary between two transparent media when a ray of light in a medium of higher </a:t>
            </a:r>
            <a:r>
              <a:rPr lang="en-US" sz="2400" b="1" i="0" u="none" strike="noStrike" dirty="0">
                <a:solidFill>
                  <a:srgbClr val="14599D"/>
                </a:solidFill>
                <a:effectLst/>
                <a:latin typeface="Georgia" panose="02040502050405020303" pitchFamily="18" charset="0"/>
                <a:hlinkClick r:id="rId2"/>
              </a:rPr>
              <a:t>index of refraction</a:t>
            </a:r>
            <a:r>
              <a:rPr lang="en-US" sz="2400" b="1" i="0" dirty="0">
                <a:solidFill>
                  <a:srgbClr val="1A1A1A"/>
                </a:solidFill>
                <a:effectLst/>
                <a:latin typeface="Georgia" panose="02040502050405020303" pitchFamily="18" charset="0"/>
              </a:rPr>
              <a:t> approaches the other medium at an angle of incidence greater than the </a:t>
            </a:r>
            <a:r>
              <a:rPr lang="en-US" sz="2400" b="1" i="0" u="none" strike="noStrike" dirty="0">
                <a:solidFill>
                  <a:srgbClr val="14599D"/>
                </a:solidFill>
                <a:effectLst/>
                <a:latin typeface="Georgia" panose="02040502050405020303" pitchFamily="18" charset="0"/>
                <a:hlinkClick r:id="rId3"/>
              </a:rPr>
              <a:t>critical angle</a:t>
            </a:r>
            <a:r>
              <a:rPr lang="en-US" sz="2400" b="1" i="0" dirty="0">
                <a:solidFill>
                  <a:srgbClr val="1A1A1A"/>
                </a:solidFill>
                <a:effectLst/>
                <a:latin typeface="Georgia" panose="02040502050405020303" pitchFamily="18" charset="0"/>
              </a:rPr>
              <a:t>.</a:t>
            </a:r>
            <a:endParaRPr lang="en-IN" sz="2400" b="1" dirty="0"/>
          </a:p>
        </p:txBody>
      </p:sp>
      <p:sp>
        <p:nvSpPr>
          <p:cNvPr id="6" name="TextBox 5">
            <a:extLst>
              <a:ext uri="{FF2B5EF4-FFF2-40B4-BE49-F238E27FC236}">
                <a16:creationId xmlns:a16="http://schemas.microsoft.com/office/drawing/2014/main" id="{C09FCA09-E62C-4073-B54D-CA67DF1E16E9}"/>
              </a:ext>
            </a:extLst>
          </p:cNvPr>
          <p:cNvSpPr txBox="1"/>
          <p:nvPr/>
        </p:nvSpPr>
        <p:spPr>
          <a:xfrm>
            <a:off x="2137272" y="3999123"/>
            <a:ext cx="4644528" cy="1200329"/>
          </a:xfrm>
          <a:prstGeom prst="rect">
            <a:avLst/>
          </a:prstGeom>
          <a:noFill/>
        </p:spPr>
        <p:txBody>
          <a:bodyPr wrap="square">
            <a:spAutoFit/>
          </a:bodyPr>
          <a:lstStyle/>
          <a:p>
            <a:pPr algn="l" fontAlgn="base"/>
            <a:r>
              <a:rPr lang="en-US" sz="2400" b="1" i="0" dirty="0">
                <a:solidFill>
                  <a:srgbClr val="373D3F"/>
                </a:solidFill>
                <a:effectLst/>
                <a:latin typeface="proxima-nova"/>
              </a:rPr>
              <a:t>The critical angle </a:t>
            </a:r>
            <a:r>
              <a:rPr lang="en-US" sz="2400" b="1" i="1" dirty="0" err="1">
                <a:solidFill>
                  <a:srgbClr val="373D3F"/>
                </a:solidFill>
                <a:effectLst/>
                <a:latin typeface="proxima-nova"/>
              </a:rPr>
              <a:t>θ</a:t>
            </a:r>
            <a:r>
              <a:rPr lang="en-US" sz="2400" b="1" i="1" baseline="-25000" dirty="0" err="1">
                <a:solidFill>
                  <a:srgbClr val="373D3F"/>
                </a:solidFill>
                <a:effectLst/>
                <a:latin typeface="proxima-nova"/>
              </a:rPr>
              <a:t>c</a:t>
            </a:r>
            <a:r>
              <a:rPr lang="en-US" sz="2400" b="1" i="0" dirty="0">
                <a:solidFill>
                  <a:srgbClr val="373D3F"/>
                </a:solidFill>
                <a:effectLst/>
                <a:latin typeface="proxima-nova"/>
              </a:rPr>
              <a:t> for a given combination of materials is thus</a:t>
            </a:r>
          </a:p>
          <a:p>
            <a:pPr algn="ctr" fontAlgn="base"/>
            <a:r>
              <a:rPr lang="en-US" sz="2400" b="1" i="0" dirty="0" err="1">
                <a:solidFill>
                  <a:srgbClr val="373D3F"/>
                </a:solidFill>
                <a:effectLst/>
                <a:latin typeface="MJXc-TeX-math-I"/>
              </a:rPr>
              <a:t>θc</a:t>
            </a:r>
            <a:r>
              <a:rPr lang="en-US" sz="2400" b="1" i="0" dirty="0">
                <a:solidFill>
                  <a:srgbClr val="373D3F"/>
                </a:solidFill>
                <a:effectLst/>
                <a:latin typeface="MJXc-TeX-main-R"/>
              </a:rPr>
              <a:t>=sin−1</a:t>
            </a:r>
            <a:r>
              <a:rPr lang="en-US" sz="2400" b="1" i="0" dirty="0">
                <a:solidFill>
                  <a:srgbClr val="373D3F"/>
                </a:solidFill>
                <a:effectLst/>
                <a:latin typeface="MJXc-TeX-size2-R"/>
              </a:rPr>
              <a:t>(</a:t>
            </a:r>
            <a:r>
              <a:rPr lang="en-US" sz="2400" b="1" i="0" dirty="0">
                <a:solidFill>
                  <a:srgbClr val="373D3F"/>
                </a:solidFill>
                <a:effectLst/>
                <a:latin typeface="MJXc-TeX-math-I"/>
              </a:rPr>
              <a:t>n</a:t>
            </a:r>
            <a:r>
              <a:rPr lang="en-US" sz="2400" b="1" i="0" dirty="0">
                <a:solidFill>
                  <a:srgbClr val="373D3F"/>
                </a:solidFill>
                <a:effectLst/>
                <a:latin typeface="MJXc-TeX-main-R"/>
              </a:rPr>
              <a:t>2/</a:t>
            </a:r>
            <a:r>
              <a:rPr lang="en-US" sz="2400" b="1" i="0" dirty="0">
                <a:solidFill>
                  <a:srgbClr val="373D3F"/>
                </a:solidFill>
                <a:effectLst/>
                <a:latin typeface="MJXc-TeX-math-I"/>
              </a:rPr>
              <a:t>n</a:t>
            </a:r>
            <a:r>
              <a:rPr lang="en-US" sz="2400" b="1" i="0" dirty="0">
                <a:solidFill>
                  <a:srgbClr val="373D3F"/>
                </a:solidFill>
                <a:effectLst/>
                <a:latin typeface="MJXc-TeX-main-R"/>
              </a:rPr>
              <a:t>1</a:t>
            </a:r>
            <a:r>
              <a:rPr lang="en-US" sz="2400" b="1" i="0" dirty="0">
                <a:solidFill>
                  <a:srgbClr val="373D3F"/>
                </a:solidFill>
                <a:effectLst/>
                <a:latin typeface="MJXc-TeX-size2-R"/>
              </a:rPr>
              <a:t>)</a:t>
            </a:r>
            <a:endParaRPr lang="en-US" sz="2400" b="1" i="0" dirty="0">
              <a:solidFill>
                <a:srgbClr val="373D3F"/>
              </a:solidFill>
              <a:effectLst/>
              <a:latin typeface="proxima-nova"/>
            </a:endParaRPr>
          </a:p>
        </p:txBody>
      </p:sp>
    </p:spTree>
    <p:extLst>
      <p:ext uri="{BB962C8B-B14F-4D97-AF65-F5344CB8AC3E}">
        <p14:creationId xmlns:p14="http://schemas.microsoft.com/office/powerpoint/2010/main" val="1455726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happening to invisible waves </a:t>
            </a:r>
          </a:p>
        </p:txBody>
      </p:sp>
      <p:pic>
        <p:nvPicPr>
          <p:cNvPr id="265218" name="Picture 2" descr="C:\Users\intel\Desktop\unnamed.gif"/>
          <p:cNvPicPr>
            <a:picLocks noChangeAspect="1" noChangeArrowheads="1"/>
          </p:cNvPicPr>
          <p:nvPr/>
        </p:nvPicPr>
        <p:blipFill>
          <a:blip r:embed="rId2"/>
          <a:srcRect/>
          <a:stretch>
            <a:fillRect/>
          </a:stretch>
        </p:blipFill>
        <p:spPr bwMode="auto">
          <a:xfrm>
            <a:off x="609600" y="1295400"/>
            <a:ext cx="3810000" cy="2333625"/>
          </a:xfrm>
          <a:prstGeom prst="rect">
            <a:avLst/>
          </a:prstGeom>
          <a:noFill/>
        </p:spPr>
      </p:pic>
      <p:sp>
        <p:nvSpPr>
          <p:cNvPr id="265220" name="AutoShape 4" descr="The Effect of Leaf Stacking on Leaf Reflectance and Vegetatio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65221" name="Picture 5" descr="C:\Users\intel\Desktop\download (1).jpg"/>
          <p:cNvPicPr>
            <a:picLocks noChangeAspect="1" noChangeArrowheads="1"/>
          </p:cNvPicPr>
          <p:nvPr/>
        </p:nvPicPr>
        <p:blipFill>
          <a:blip r:embed="rId3"/>
          <a:srcRect/>
          <a:stretch>
            <a:fillRect/>
          </a:stretch>
        </p:blipFill>
        <p:spPr bwMode="auto">
          <a:xfrm>
            <a:off x="4868694" y="3733800"/>
            <a:ext cx="3856206" cy="2705100"/>
          </a:xfrm>
          <a:prstGeom prst="rect">
            <a:avLst/>
          </a:prstGeom>
          <a:noFill/>
        </p:spPr>
      </p:pic>
      <p:sp>
        <p:nvSpPr>
          <p:cNvPr id="6" name="Down Arrow 5"/>
          <p:cNvSpPr/>
          <p:nvPr/>
        </p:nvSpPr>
        <p:spPr>
          <a:xfrm>
            <a:off x="3886200" y="3657600"/>
            <a:ext cx="152400" cy="1143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114800" y="4800600"/>
            <a:ext cx="17526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48400" y="5334000"/>
            <a:ext cx="914400" cy="533400"/>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86000" y="5715000"/>
            <a:ext cx="2423164" cy="369332"/>
          </a:xfrm>
          <a:prstGeom prst="rect">
            <a:avLst/>
          </a:prstGeom>
          <a:noFill/>
        </p:spPr>
        <p:txBody>
          <a:bodyPr wrap="none" rtlCol="0">
            <a:spAutoFit/>
          </a:bodyPr>
          <a:lstStyle/>
          <a:p>
            <a:r>
              <a:rPr lang="en-US" b="1" dirty="0">
                <a:solidFill>
                  <a:srgbClr val="FF0000"/>
                </a:solidFill>
              </a:rPr>
              <a:t>Total Internal reflection</a:t>
            </a:r>
          </a:p>
        </p:txBody>
      </p:sp>
      <p:cxnSp>
        <p:nvCxnSpPr>
          <p:cNvPr id="14" name="Straight Arrow Connector 13"/>
          <p:cNvCxnSpPr/>
          <p:nvPr/>
        </p:nvCxnSpPr>
        <p:spPr>
          <a:xfrm rot="10800000" flipV="1">
            <a:off x="4724400" y="5715000"/>
            <a:ext cx="18288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37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457200"/>
            <a:ext cx="6195670" cy="646331"/>
          </a:xfrm>
          <a:prstGeom prst="rect">
            <a:avLst/>
          </a:prstGeom>
          <a:noFill/>
        </p:spPr>
        <p:txBody>
          <a:bodyPr wrap="none" rtlCol="0">
            <a:spAutoFit/>
          </a:bodyPr>
          <a:lstStyle/>
          <a:p>
            <a:r>
              <a:rPr lang="en-US" sz="3600" b="1" dirty="0"/>
              <a:t>SUMMARY OF LECTURE 1 and 2</a:t>
            </a:r>
          </a:p>
        </p:txBody>
      </p:sp>
      <p:sp>
        <p:nvSpPr>
          <p:cNvPr id="3" name="TextBox 2"/>
          <p:cNvSpPr txBox="1"/>
          <p:nvPr/>
        </p:nvSpPr>
        <p:spPr>
          <a:xfrm>
            <a:off x="518160" y="1219200"/>
            <a:ext cx="8107680" cy="5632311"/>
          </a:xfrm>
          <a:prstGeom prst="rect">
            <a:avLst/>
          </a:prstGeom>
          <a:noFill/>
        </p:spPr>
        <p:txBody>
          <a:bodyPr wrap="square" rtlCol="0">
            <a:spAutoFit/>
          </a:bodyPr>
          <a:lstStyle/>
          <a:p>
            <a:r>
              <a:rPr lang="en-US" sz="2400" b="1" dirty="0"/>
              <a:t>Remote Sensing and its component</a:t>
            </a:r>
          </a:p>
          <a:p>
            <a:endParaRPr lang="en-US" sz="2400" b="1" dirty="0"/>
          </a:p>
          <a:p>
            <a:r>
              <a:rPr lang="en-US" sz="2400" b="1" dirty="0"/>
              <a:t>Planck’s Law, peak emittance from sun and earth</a:t>
            </a:r>
          </a:p>
          <a:p>
            <a:endParaRPr lang="en-US" sz="2400" b="1" dirty="0"/>
          </a:p>
          <a:p>
            <a:r>
              <a:rPr lang="en-US" sz="2400" b="1" dirty="0"/>
              <a:t>Peak wavelength from sun and earth</a:t>
            </a:r>
          </a:p>
          <a:p>
            <a:endParaRPr lang="en-US" sz="2400" b="1" dirty="0"/>
          </a:p>
          <a:p>
            <a:r>
              <a:rPr lang="en-US" sz="2400" b="1" dirty="0"/>
              <a:t> Remote sensing type: Based on em spectrum or source </a:t>
            </a:r>
          </a:p>
          <a:p>
            <a:endParaRPr lang="en-US" sz="2400" b="1" dirty="0"/>
          </a:p>
          <a:p>
            <a:r>
              <a:rPr lang="en-US" sz="2400" b="1" dirty="0"/>
              <a:t>Advantages of Remote sensing </a:t>
            </a:r>
          </a:p>
          <a:p>
            <a:endParaRPr lang="en-US" sz="2400" b="1" dirty="0"/>
          </a:p>
          <a:p>
            <a:r>
              <a:rPr lang="en-US" sz="2400" b="1" dirty="0"/>
              <a:t> Measured quantity and instruments</a:t>
            </a:r>
          </a:p>
          <a:p>
            <a:pPr>
              <a:buFont typeface="Arial" pitchFamily="34" charset="0"/>
              <a:buChar char="•"/>
            </a:pPr>
            <a:endParaRPr lang="en-US" sz="2400" b="1" dirty="0"/>
          </a:p>
          <a:p>
            <a:pPr>
              <a:buFont typeface="Arial" pitchFamily="34" charset="0"/>
              <a:buChar char="•"/>
            </a:pPr>
            <a:r>
              <a:rPr lang="en-US" sz="2400" b="1" dirty="0"/>
              <a:t>Panchromatic, Natural color composite and false color composite </a:t>
            </a:r>
          </a:p>
          <a:p>
            <a:r>
              <a:rPr lang="en-US" sz="2400" b="1" dirty="0"/>
              <a:t> </a:t>
            </a:r>
            <a:endParaRPr lang="en-US" sz="2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2350-F088-42BE-98F2-D253073AC910}"/>
              </a:ext>
            </a:extLst>
          </p:cNvPr>
          <p:cNvSpPr>
            <a:spLocks noGrp="1"/>
          </p:cNvSpPr>
          <p:nvPr>
            <p:ph type="title"/>
          </p:nvPr>
        </p:nvSpPr>
        <p:spPr/>
        <p:txBody>
          <a:bodyPr>
            <a:normAutofit fontScale="90000"/>
          </a:bodyPr>
          <a:lstStyle/>
          <a:p>
            <a:r>
              <a:rPr lang="en-US" dirty="0"/>
              <a:t>ABSORPTION OF LIGHT BY PLANT:</a:t>
            </a:r>
            <a:br>
              <a:rPr lang="en-US" dirty="0"/>
            </a:br>
            <a:r>
              <a:rPr lang="en-US" dirty="0"/>
              <a:t>Responsible for different colors in plant</a:t>
            </a:r>
            <a:endParaRPr lang="en-IN" dirty="0"/>
          </a:p>
        </p:txBody>
      </p:sp>
      <p:pic>
        <p:nvPicPr>
          <p:cNvPr id="3" name="Picture 2" descr="C:\Users\intel\Desktop\soybean-plant-growth-stages-infographic-eps-vector_csp66182946.jpg">
            <a:extLst>
              <a:ext uri="{FF2B5EF4-FFF2-40B4-BE49-F238E27FC236}">
                <a16:creationId xmlns:a16="http://schemas.microsoft.com/office/drawing/2014/main" id="{D60390FB-B22A-4BAA-86DE-4B53D106F9C2}"/>
              </a:ext>
            </a:extLst>
          </p:cNvPr>
          <p:cNvPicPr>
            <a:picLocks noChangeAspect="1" noChangeArrowheads="1"/>
          </p:cNvPicPr>
          <p:nvPr/>
        </p:nvPicPr>
        <p:blipFill>
          <a:blip r:embed="rId2"/>
          <a:srcRect/>
          <a:stretch>
            <a:fillRect/>
          </a:stretch>
        </p:blipFill>
        <p:spPr bwMode="auto">
          <a:xfrm>
            <a:off x="1600200" y="1828800"/>
            <a:ext cx="5715000" cy="2819400"/>
          </a:xfrm>
          <a:prstGeom prst="rect">
            <a:avLst/>
          </a:prstGeom>
          <a:noFill/>
        </p:spPr>
      </p:pic>
      <p:sp>
        <p:nvSpPr>
          <p:cNvPr id="4" name="TextBox 3">
            <a:extLst>
              <a:ext uri="{FF2B5EF4-FFF2-40B4-BE49-F238E27FC236}">
                <a16:creationId xmlns:a16="http://schemas.microsoft.com/office/drawing/2014/main" id="{B161B196-093D-4767-B736-FCB1856112A5}"/>
              </a:ext>
            </a:extLst>
          </p:cNvPr>
          <p:cNvSpPr txBox="1"/>
          <p:nvPr/>
        </p:nvSpPr>
        <p:spPr>
          <a:xfrm>
            <a:off x="1447800" y="5334000"/>
            <a:ext cx="6889963" cy="461665"/>
          </a:xfrm>
          <a:prstGeom prst="rect">
            <a:avLst/>
          </a:prstGeom>
          <a:noFill/>
        </p:spPr>
        <p:txBody>
          <a:bodyPr wrap="none" rtlCol="0">
            <a:spAutoFit/>
          </a:bodyPr>
          <a:lstStyle/>
          <a:p>
            <a:r>
              <a:rPr lang="en-US" sz="2400" b="1" dirty="0"/>
              <a:t>In vegetation: Absorption of light is due to pigments </a:t>
            </a:r>
            <a:endParaRPr lang="en-IN" sz="2400" b="1" dirty="0"/>
          </a:p>
        </p:txBody>
      </p:sp>
    </p:spTree>
    <p:extLst>
      <p:ext uri="{BB962C8B-B14F-4D97-AF65-F5344CB8AC3E}">
        <p14:creationId xmlns:p14="http://schemas.microsoft.com/office/powerpoint/2010/main" val="447251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pigments </a:t>
            </a:r>
          </a:p>
        </p:txBody>
      </p:sp>
      <p:pic>
        <p:nvPicPr>
          <p:cNvPr id="260098" name="Picture 2" descr="Biological Pigments in Plants - Types and Uses of Pigments"/>
          <p:cNvPicPr>
            <a:picLocks noChangeAspect="1" noChangeArrowheads="1"/>
          </p:cNvPicPr>
          <p:nvPr/>
        </p:nvPicPr>
        <p:blipFill>
          <a:blip r:embed="rId2"/>
          <a:srcRect/>
          <a:stretch>
            <a:fillRect/>
          </a:stretch>
        </p:blipFill>
        <p:spPr bwMode="auto">
          <a:xfrm>
            <a:off x="1143000" y="1524000"/>
            <a:ext cx="4171950" cy="2085976"/>
          </a:xfrm>
          <a:prstGeom prst="rect">
            <a:avLst/>
          </a:prstGeom>
          <a:noFill/>
        </p:spPr>
      </p:pic>
      <p:sp>
        <p:nvSpPr>
          <p:cNvPr id="260100" name="AutoShape 4" descr="Leaf Pigments | Harvard Fores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0102" name="AutoShape 6" descr="Leaf Pigments | Harvard Fores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0104" name="AutoShape 8" descr="Leaf Pigments | Harvard Fores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60105" name="Picture 9" descr="C:\Users\intel\Desktop\download (1).jpg"/>
          <p:cNvPicPr>
            <a:picLocks noChangeAspect="1" noChangeArrowheads="1"/>
          </p:cNvPicPr>
          <p:nvPr/>
        </p:nvPicPr>
        <p:blipFill>
          <a:blip r:embed="rId3"/>
          <a:srcRect/>
          <a:stretch>
            <a:fillRect/>
          </a:stretch>
        </p:blipFill>
        <p:spPr bwMode="auto">
          <a:xfrm>
            <a:off x="5410200" y="1523999"/>
            <a:ext cx="3200400" cy="2209801"/>
          </a:xfrm>
          <a:prstGeom prst="rect">
            <a:avLst/>
          </a:prstGeom>
          <a:noFill/>
        </p:spPr>
      </p:pic>
      <p:pic>
        <p:nvPicPr>
          <p:cNvPr id="260107" name="Picture 11" descr="Chlorophyll…. not so Borophyll! | SBI4U 2013 Resource Guide"/>
          <p:cNvPicPr>
            <a:picLocks noChangeAspect="1" noChangeArrowheads="1"/>
          </p:cNvPicPr>
          <p:nvPr/>
        </p:nvPicPr>
        <p:blipFill>
          <a:blip r:embed="rId4"/>
          <a:srcRect b="40845"/>
          <a:stretch>
            <a:fillRect/>
          </a:stretch>
        </p:blipFill>
        <p:spPr bwMode="auto">
          <a:xfrm>
            <a:off x="762000" y="4267200"/>
            <a:ext cx="7258050" cy="1600200"/>
          </a:xfrm>
          <a:prstGeom prst="rect">
            <a:avLst/>
          </a:prstGeom>
          <a:noFill/>
        </p:spPr>
      </p:pic>
    </p:spTree>
    <p:extLst>
      <p:ext uri="{BB962C8B-B14F-4D97-AF65-F5344CB8AC3E}">
        <p14:creationId xmlns:p14="http://schemas.microsoft.com/office/powerpoint/2010/main" val="119146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8534400" cy="2215991"/>
          </a:xfrm>
          <a:prstGeom prst="rect">
            <a:avLst/>
          </a:prstGeom>
        </p:spPr>
        <p:txBody>
          <a:bodyPr wrap="square">
            <a:spAutoFit/>
          </a:bodyPr>
          <a:lstStyle/>
          <a:p>
            <a:r>
              <a:rPr lang="en-US" sz="2400" b="1" dirty="0"/>
              <a:t>Vegetation Spectral Reflectance Curves</a:t>
            </a:r>
          </a:p>
          <a:p>
            <a:endParaRPr lang="en-US" sz="2400" b="1" dirty="0"/>
          </a:p>
          <a:p>
            <a:r>
              <a:rPr lang="en-US" b="1" dirty="0"/>
              <a:t>Vegetation has a unique spectral signature, but different types of vegetation differ in their reflectance. Plants that are stressed or diseased can also be identified by their distinct spectral signatures. The leaf pigments, cell structure and water content all impact the spectral reflectance of vegetation. For example deciduous trees have a higher reflectance in the near infrared compared to conifers.</a:t>
            </a:r>
          </a:p>
        </p:txBody>
      </p:sp>
      <p:pic>
        <p:nvPicPr>
          <p:cNvPr id="100354" name="Picture 2" descr="http://gsp.humboldt.edu/OLM/Courses/GSP_216_Online/images/veg-reflect.PNG"/>
          <p:cNvPicPr>
            <a:picLocks noChangeAspect="1" noChangeArrowheads="1"/>
          </p:cNvPicPr>
          <p:nvPr/>
        </p:nvPicPr>
        <p:blipFill>
          <a:blip r:embed="rId2"/>
          <a:srcRect/>
          <a:stretch>
            <a:fillRect/>
          </a:stretch>
        </p:blipFill>
        <p:spPr bwMode="auto">
          <a:xfrm>
            <a:off x="1143000" y="2819400"/>
            <a:ext cx="7096125" cy="3505201"/>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8847"/>
            <a:ext cx="8382000" cy="4247317"/>
          </a:xfrm>
          <a:prstGeom prst="rect">
            <a:avLst/>
          </a:prstGeom>
        </p:spPr>
        <p:txBody>
          <a:bodyPr wrap="square">
            <a:spAutoFit/>
          </a:bodyPr>
          <a:lstStyle/>
          <a:p>
            <a:r>
              <a:rPr lang="en-US" b="1" dirty="0"/>
              <a:t>Visible</a:t>
            </a:r>
          </a:p>
          <a:p>
            <a:r>
              <a:rPr lang="en-US" dirty="0"/>
              <a:t>In the visible bands the reflectance is relatively low as the majority of light is absorbed by the leaf pigments. Chlorophyll strongly absorbs energy in the blue and red wavelengths and reflects more green wavelengths. This is why healthy vegetation appears green.</a:t>
            </a:r>
          </a:p>
          <a:p>
            <a:r>
              <a:rPr lang="en-US" b="1" dirty="0"/>
              <a:t>Near Infrared</a:t>
            </a:r>
          </a:p>
          <a:p>
            <a:r>
              <a:rPr lang="en-US" dirty="0"/>
              <a:t>For healthy vegetation, the reflectance is much higher in the near infrared (NIR) region than in the visible region due to the cellular structure of the leaves, specifically the spongy </a:t>
            </a:r>
            <a:r>
              <a:rPr lang="en-US" dirty="0" err="1"/>
              <a:t>mesophyll</a:t>
            </a:r>
            <a:r>
              <a:rPr lang="en-US" dirty="0"/>
              <a:t>. Therefore healthy vegetation can be easily identified by the high NIR reflectance and generally low visible reflectance.</a:t>
            </a:r>
          </a:p>
          <a:p>
            <a:r>
              <a:rPr lang="en-US" b="1" dirty="0"/>
              <a:t>Shortwave Infrared</a:t>
            </a:r>
          </a:p>
          <a:p>
            <a:r>
              <a:rPr lang="en-US" dirty="0"/>
              <a:t>The reflectance in the shortwave infrared wavelengths is related to the water content of the vegetation and its structure. Water has strong absorption bands around 1.45, 1.95 and 2.50 µm . Outside these absorption bands in the SWIR region, reflectance of leaves generally increases when water content in the leaf decreases.</a:t>
            </a:r>
          </a:p>
        </p:txBody>
      </p:sp>
      <p:pic>
        <p:nvPicPr>
          <p:cNvPr id="3" name="Picture 2" descr="Vegetation and EMR"/>
          <p:cNvPicPr>
            <a:picLocks noChangeAspect="1" noChangeArrowheads="1"/>
          </p:cNvPicPr>
          <p:nvPr/>
        </p:nvPicPr>
        <p:blipFill>
          <a:blip r:embed="rId2"/>
          <a:srcRect/>
          <a:stretch>
            <a:fillRect/>
          </a:stretch>
        </p:blipFill>
        <p:spPr bwMode="auto">
          <a:xfrm>
            <a:off x="685800" y="4419600"/>
            <a:ext cx="2878015" cy="2057400"/>
          </a:xfrm>
          <a:prstGeom prst="rect">
            <a:avLst/>
          </a:prstGeom>
          <a:noFill/>
        </p:spPr>
      </p:pic>
      <p:pic>
        <p:nvPicPr>
          <p:cNvPr id="4" name="Picture 2" descr="http://gsp.humboldt.edu/OLM/Courses/GSP_216_Online/images/veg-reflect.PNG"/>
          <p:cNvPicPr>
            <a:picLocks noChangeAspect="1" noChangeArrowheads="1"/>
          </p:cNvPicPr>
          <p:nvPr/>
        </p:nvPicPr>
        <p:blipFill>
          <a:blip r:embed="rId3"/>
          <a:srcRect/>
          <a:stretch>
            <a:fillRect/>
          </a:stretch>
        </p:blipFill>
        <p:spPr bwMode="auto">
          <a:xfrm>
            <a:off x="3886200" y="4495800"/>
            <a:ext cx="4572000" cy="19812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7696200" cy="6463308"/>
          </a:xfrm>
          <a:prstGeom prst="rect">
            <a:avLst/>
          </a:prstGeom>
        </p:spPr>
        <p:txBody>
          <a:bodyPr wrap="square">
            <a:spAutoFit/>
          </a:bodyPr>
          <a:lstStyle/>
          <a:p>
            <a:pPr fontAlgn="base"/>
            <a:r>
              <a:rPr lang="en-US" b="1" dirty="0"/>
              <a:t>Pigments Responsible for Leaf  color Change</a:t>
            </a:r>
          </a:p>
          <a:p>
            <a:pPr fontAlgn="base"/>
            <a:r>
              <a:rPr lang="en-US" dirty="0"/>
              <a:t>The changing leaf colors you witness each year boil down to a few chemicals in the leaves. Some are pigments, some are by-products produced by the leaf, and other are produced only in the fall. Here are the culprits:</a:t>
            </a:r>
          </a:p>
          <a:p>
            <a:pPr fontAlgn="base"/>
            <a:r>
              <a:rPr lang="en-US" b="1" dirty="0"/>
              <a:t>Chlorophyll</a:t>
            </a:r>
          </a:p>
          <a:p>
            <a:pPr fontAlgn="base"/>
            <a:r>
              <a:rPr lang="en-US" b="1" dirty="0" err="1"/>
              <a:t>Carotenoids</a:t>
            </a:r>
            <a:endParaRPr lang="en-US" b="1" dirty="0"/>
          </a:p>
          <a:p>
            <a:pPr fontAlgn="base"/>
            <a:r>
              <a:rPr lang="en-US" dirty="0" err="1"/>
              <a:t>Anthocyanins</a:t>
            </a:r>
            <a:endParaRPr lang="en-US" dirty="0"/>
          </a:p>
          <a:p>
            <a:pPr fontAlgn="base"/>
            <a:r>
              <a:rPr lang="en-US" dirty="0"/>
              <a:t>Tannins</a:t>
            </a:r>
          </a:p>
          <a:p>
            <a:pPr fontAlgn="base"/>
            <a:r>
              <a:rPr lang="en-US" b="1" dirty="0"/>
              <a:t>Chlorophyll ( reflects green) </a:t>
            </a:r>
          </a:p>
          <a:p>
            <a:pPr fontAlgn="base"/>
            <a:r>
              <a:rPr lang="en-US" dirty="0"/>
              <a:t>The leaves of plants are responsible for absorbing light from the sun to convert it into energy for the plant. </a:t>
            </a:r>
          </a:p>
          <a:p>
            <a:pPr fontAlgn="base"/>
            <a:r>
              <a:rPr lang="en-US" dirty="0"/>
              <a:t>it absorbs light; the pigment absorbs the blue and yellow and red wavelengths but not the green. The green is reflected back. </a:t>
            </a:r>
          </a:p>
          <a:p>
            <a:pPr fontAlgn="base"/>
            <a:r>
              <a:rPr lang="en-US" b="1" dirty="0"/>
              <a:t>Carotenoids: ( yellow/brown)</a:t>
            </a:r>
          </a:p>
          <a:p>
            <a:pPr fontAlgn="base"/>
            <a:r>
              <a:rPr lang="en-US" b="1" dirty="0"/>
              <a:t> when</a:t>
            </a:r>
            <a:r>
              <a:rPr lang="en-US" dirty="0"/>
              <a:t> chlorophyll breaks down (and doesn’t get replaced in the leaves), the yellow colors start to appear</a:t>
            </a:r>
          </a:p>
          <a:p>
            <a:pPr fontAlgn="base"/>
            <a:r>
              <a:rPr lang="en-US" b="1" dirty="0"/>
              <a:t>Anthocyanins</a:t>
            </a:r>
            <a:r>
              <a:rPr lang="en-US" dirty="0"/>
              <a:t> produce </a:t>
            </a:r>
            <a:r>
              <a:rPr lang="en-US" b="1" dirty="0"/>
              <a:t>the reds and purples </a:t>
            </a:r>
            <a:r>
              <a:rPr lang="en-US" dirty="0"/>
              <a:t>that we see in maples, sumacs and dogwoods. They’re produced in the fall from a reaction with anthocyanidins. </a:t>
            </a:r>
            <a:r>
              <a:rPr lang="en-US" b="1" dirty="0"/>
              <a:t>Tannins </a:t>
            </a:r>
            <a:r>
              <a:rPr lang="en-US" dirty="0"/>
              <a:t> </a:t>
            </a:r>
            <a:r>
              <a:rPr lang="en-US" b="1" dirty="0"/>
              <a:t>brown color </a:t>
            </a:r>
            <a:r>
              <a:rPr lang="en-US" dirty="0"/>
              <a:t>are waste products, produced in the plants. E.g. tea . </a:t>
            </a:r>
            <a:endParaRPr lang="en-US" b="1" dirty="0"/>
          </a:p>
          <a:p>
            <a:pPr fontAlgn="base"/>
            <a:endParaRPr lang="en-US" dirty="0"/>
          </a:p>
          <a:p>
            <a:pPr fontAlgn="base"/>
            <a:endParaRPr lang="en-US" b="1" dirty="0"/>
          </a:p>
          <a:p>
            <a:pPr fontAlgn="base"/>
            <a:endParaRPr lang="en-US" dirty="0"/>
          </a:p>
          <a:p>
            <a:pPr fontAlgn="base"/>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381001"/>
            <a:ext cx="7620000" cy="5078313"/>
          </a:xfrm>
          <a:prstGeom prst="rect">
            <a:avLst/>
          </a:prstGeom>
        </p:spPr>
        <p:txBody>
          <a:bodyPr wrap="square">
            <a:spAutoFit/>
          </a:bodyPr>
          <a:lstStyle/>
          <a:p>
            <a:r>
              <a:rPr lang="en-US" b="1" dirty="0"/>
              <a:t>The reflection from bare ground increases slightly from the visible to the infrared range of the spectrum. There are great differences between different types of soil, dry and humid land. Different mineral compositions of the surface are also reflected in the spectral signature. In the illustration only an average curve for bare ground (soil) is shown.</a:t>
            </a:r>
          </a:p>
          <a:p>
            <a:endParaRPr lang="en-US" b="1" dirty="0"/>
          </a:p>
          <a:p>
            <a:r>
              <a:rPr lang="en-US" b="1" dirty="0"/>
              <a:t>Factors affecting soil signature are:</a:t>
            </a:r>
          </a:p>
          <a:p>
            <a:r>
              <a:rPr lang="en-US" b="1" dirty="0"/>
              <a:t>Soil moisture content</a:t>
            </a:r>
          </a:p>
          <a:p>
            <a:r>
              <a:rPr lang="en-US" b="1" dirty="0"/>
              <a:t>Soil Texture</a:t>
            </a:r>
          </a:p>
          <a:p>
            <a:r>
              <a:rPr lang="en-US" b="1" dirty="0"/>
              <a:t>Surface roughness</a:t>
            </a:r>
          </a:p>
          <a:p>
            <a:r>
              <a:rPr lang="en-US" b="1" dirty="0"/>
              <a:t>Iron oxide</a:t>
            </a:r>
          </a:p>
          <a:p>
            <a:r>
              <a:rPr lang="en-US" b="1" dirty="0"/>
              <a:t>Organic matter </a:t>
            </a:r>
          </a:p>
          <a:p>
            <a:endParaRPr lang="en-US" b="1" dirty="0"/>
          </a:p>
          <a:p>
            <a:r>
              <a:rPr lang="en-US" b="1" dirty="0"/>
              <a:t>Water absorption band: 1.4,1.9, 2.4 micro meter </a:t>
            </a:r>
          </a:p>
          <a:p>
            <a:endParaRPr lang="en-US" b="1" dirty="0"/>
          </a:p>
          <a:p>
            <a:r>
              <a:rPr lang="en-US" b="1" dirty="0"/>
              <a:t>Clay soil: </a:t>
            </a:r>
            <a:r>
              <a:rPr lang="en-US" b="1" dirty="0" err="1"/>
              <a:t>Hydroxil</a:t>
            </a:r>
            <a:r>
              <a:rPr lang="en-US" b="1" dirty="0"/>
              <a:t> ion absorption band at 1.4 and 2.2 </a:t>
            </a:r>
            <a:r>
              <a:rPr lang="en-US" b="1" dirty="0" err="1"/>
              <a:t>micrometetr</a:t>
            </a:r>
            <a:endParaRPr lang="en-US" b="1" dirty="0"/>
          </a:p>
          <a:p>
            <a:br>
              <a:rPr lang="en-US" b="1" dirty="0"/>
            </a:br>
            <a:r>
              <a:rPr lang="en-US" b="1" dirty="0"/>
              <a:t> </a:t>
            </a:r>
          </a:p>
        </p:txBody>
      </p:sp>
      <p:sp>
        <p:nvSpPr>
          <p:cNvPr id="158722" name="AutoShape 2" descr="Nessun titolo diapositiv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8724" name="AutoShape 4" descr="Nessun titolo diapositiv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8726" name="Picture 6" descr="Solved: Based On The Following Spectral Signature., Which ... | Chegg.com"/>
          <p:cNvPicPr>
            <a:picLocks noChangeAspect="1" noChangeArrowheads="1"/>
          </p:cNvPicPr>
          <p:nvPr/>
        </p:nvPicPr>
        <p:blipFill>
          <a:blip r:embed="rId2"/>
          <a:srcRect l="41654" t="29642"/>
          <a:stretch>
            <a:fillRect/>
          </a:stretch>
        </p:blipFill>
        <p:spPr bwMode="auto">
          <a:xfrm>
            <a:off x="5257800" y="4800600"/>
            <a:ext cx="3629025" cy="20574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Spectral Reflectance of Soils | SpringerLink"/>
          <p:cNvPicPr>
            <a:picLocks noChangeAspect="1" noChangeArrowheads="1"/>
          </p:cNvPicPr>
          <p:nvPr/>
        </p:nvPicPr>
        <p:blipFill>
          <a:blip r:embed="rId2"/>
          <a:srcRect/>
          <a:stretch>
            <a:fillRect/>
          </a:stretch>
        </p:blipFill>
        <p:spPr bwMode="auto">
          <a:xfrm>
            <a:off x="152400" y="609600"/>
            <a:ext cx="8991600" cy="5133976"/>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57200"/>
            <a:ext cx="7924800" cy="1200329"/>
          </a:xfrm>
          <a:prstGeom prst="rect">
            <a:avLst/>
          </a:prstGeom>
        </p:spPr>
        <p:txBody>
          <a:bodyPr wrap="square">
            <a:spAutoFit/>
          </a:bodyPr>
          <a:lstStyle/>
          <a:p>
            <a:r>
              <a:rPr lang="en-US" b="1" dirty="0"/>
              <a:t>Generally, water only reflects in the visible light range. As water has almost no reflection in the near infrared range it is very distinct from other surfaces. Water surfaces will therefore be clearly delimited as dark areas (low pixel values) in images recorded in the near infrared range.</a:t>
            </a:r>
          </a:p>
        </p:txBody>
      </p:sp>
      <p:pic>
        <p:nvPicPr>
          <p:cNvPr id="67586" name="Picture 2" descr="Spectral reflectance characteristics of clear and turbid water within the visible and near-infrared spectral range (0.5 –1.0 μm) (Adapted from Davis et al. [31].) "/>
          <p:cNvPicPr>
            <a:picLocks noChangeAspect="1" noChangeArrowheads="1"/>
          </p:cNvPicPr>
          <p:nvPr/>
        </p:nvPicPr>
        <p:blipFill>
          <a:blip r:embed="rId2"/>
          <a:srcRect/>
          <a:stretch>
            <a:fillRect/>
          </a:stretch>
        </p:blipFill>
        <p:spPr bwMode="auto">
          <a:xfrm>
            <a:off x="762000" y="2590800"/>
            <a:ext cx="7067550" cy="2028826"/>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7604" y="381000"/>
            <a:ext cx="8846396" cy="7017306"/>
          </a:xfrm>
          <a:prstGeom prst="rect">
            <a:avLst/>
          </a:prstGeom>
          <a:noFill/>
        </p:spPr>
        <p:txBody>
          <a:bodyPr wrap="none" rtlCol="0">
            <a:spAutoFit/>
          </a:bodyPr>
          <a:lstStyle/>
          <a:p>
            <a:r>
              <a:rPr lang="en-US" b="1" dirty="0"/>
              <a:t>Vegetation</a:t>
            </a:r>
          </a:p>
          <a:p>
            <a:r>
              <a:rPr lang="en-US" dirty="0"/>
              <a:t>In general, healthy vegetation is a very good absorber of electromagnetic energy in the</a:t>
            </a:r>
          </a:p>
          <a:p>
            <a:r>
              <a:rPr lang="en-US" dirty="0"/>
              <a:t> visible region. Chlorophyll strongly absorbs light at wavelengths around 0.45 (blue) and 0.67</a:t>
            </a:r>
          </a:p>
          <a:p>
            <a:r>
              <a:rPr lang="en-US" dirty="0"/>
              <a:t> µm (red) and reflects strongly in green light, therefore our eyes perceive healthy vegetation </a:t>
            </a:r>
          </a:p>
          <a:p>
            <a:r>
              <a:rPr lang="en-US" dirty="0"/>
              <a:t>as green. </a:t>
            </a:r>
          </a:p>
          <a:p>
            <a:r>
              <a:rPr lang="en-US" dirty="0"/>
              <a:t>Healthy plants have a high reflectance in the near-infrared between 0.7 and 1.3 µm. </a:t>
            </a:r>
          </a:p>
          <a:p>
            <a:r>
              <a:rPr lang="en-US" dirty="0"/>
              <a:t>This is primarily due to healthy internal structure of plant leaves. As this internal structure </a:t>
            </a:r>
          </a:p>
          <a:p>
            <a:r>
              <a:rPr lang="en-US" dirty="0"/>
              <a:t>varies amongst different plant species, the near infrared wavelengths can be used to </a:t>
            </a:r>
          </a:p>
          <a:p>
            <a:r>
              <a:rPr lang="en-US" dirty="0"/>
              <a:t>discriminate between different plant species.</a:t>
            </a:r>
          </a:p>
          <a:p>
            <a:r>
              <a:rPr lang="en-US" b="1" dirty="0"/>
              <a:t>Water</a:t>
            </a:r>
          </a:p>
          <a:p>
            <a:r>
              <a:rPr lang="en-US" dirty="0"/>
              <a:t>In its liquid state, water has relatively low reflectance, with clear water having the greatest </a:t>
            </a:r>
          </a:p>
          <a:p>
            <a:r>
              <a:rPr lang="en-US" dirty="0"/>
              <a:t>reflectance in the blue portion of the visible part of the spectrum.</a:t>
            </a:r>
          </a:p>
          <a:p>
            <a:r>
              <a:rPr lang="en-US" dirty="0"/>
              <a:t> Water has high absorption and virtually no reflectance in near infrared wavelengths range</a:t>
            </a:r>
          </a:p>
          <a:p>
            <a:r>
              <a:rPr lang="en-US" dirty="0"/>
              <a:t> and beyond. Turbid water has a higher reflectance in the visible region than clear water. </a:t>
            </a:r>
          </a:p>
          <a:p>
            <a:r>
              <a:rPr lang="en-US" dirty="0"/>
              <a:t>This is also true for waters containing high chlorophyll concentrations.</a:t>
            </a:r>
            <a:r>
              <a:rPr lang="en-US" b="1" dirty="0"/>
              <a:t> </a:t>
            </a:r>
          </a:p>
          <a:p>
            <a:r>
              <a:rPr lang="en-US" b="1" dirty="0"/>
              <a:t>Soil</a:t>
            </a:r>
          </a:p>
          <a:p>
            <a:r>
              <a:rPr lang="en-US" dirty="0"/>
              <a:t>Bare soil generally has an increasing reflectance, with greater reflectance in near-infrared </a:t>
            </a:r>
          </a:p>
          <a:p>
            <a:r>
              <a:rPr lang="en-US" dirty="0"/>
              <a:t>and shortwave infrared. Some of the factors affecting soil reflectance are:</a:t>
            </a:r>
          </a:p>
          <a:p>
            <a:r>
              <a:rPr lang="en-US" dirty="0"/>
              <a:t>Moisture content</a:t>
            </a:r>
          </a:p>
          <a:p>
            <a:r>
              <a:rPr lang="en-US" dirty="0"/>
              <a:t>Soil texture (proportion of sand, silt, and clay)</a:t>
            </a:r>
          </a:p>
          <a:p>
            <a:r>
              <a:rPr lang="en-US" dirty="0"/>
              <a:t>Surface roughness</a:t>
            </a:r>
          </a:p>
          <a:p>
            <a:r>
              <a:rPr lang="en-US" dirty="0"/>
              <a:t>Presence of iron oxide</a:t>
            </a:r>
          </a:p>
          <a:p>
            <a:r>
              <a:rPr lang="en-US" dirty="0"/>
              <a:t>Organic matter content</a:t>
            </a:r>
          </a:p>
          <a:p>
            <a:br>
              <a:rPr lang="en-US" dirty="0"/>
            </a:b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8" name="Picture 2" descr="C:\Users\intel\Desktop\00026_psisdg9793_97930Z_page_4_1.jpg"/>
          <p:cNvPicPr>
            <a:picLocks noChangeAspect="1" noChangeArrowheads="1"/>
          </p:cNvPicPr>
          <p:nvPr/>
        </p:nvPicPr>
        <p:blipFill>
          <a:blip r:embed="rId2"/>
          <a:srcRect/>
          <a:stretch>
            <a:fillRect/>
          </a:stretch>
        </p:blipFill>
        <p:spPr bwMode="auto">
          <a:xfrm>
            <a:off x="0" y="1351527"/>
            <a:ext cx="9144000" cy="4154946"/>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8BAAC-A840-4705-A367-5BA830F1FF6C}"/>
              </a:ext>
            </a:extLst>
          </p:cNvPr>
          <p:cNvSpPr txBox="1"/>
          <p:nvPr/>
        </p:nvSpPr>
        <p:spPr>
          <a:xfrm>
            <a:off x="792480" y="995680"/>
            <a:ext cx="3693513" cy="1472248"/>
          </a:xfrm>
          <a:prstGeom prst="rect">
            <a:avLst/>
          </a:prstGeom>
          <a:noFill/>
        </p:spPr>
        <p:txBody>
          <a:bodyPr wrap="square" rtlCol="0">
            <a:spAutoFit/>
          </a:bodyPr>
          <a:lstStyle/>
          <a:p>
            <a:r>
              <a:rPr lang="en-IN" dirty="0"/>
              <a:t>WHAT IS REMOTE SENSING DATA</a:t>
            </a:r>
          </a:p>
          <a:p>
            <a:endParaRPr lang="en-IN" b="1" dirty="0"/>
          </a:p>
          <a:p>
            <a:endParaRPr lang="en-IN" b="1" dirty="0"/>
          </a:p>
          <a:p>
            <a:r>
              <a:rPr lang="en-IN" b="1" dirty="0"/>
              <a:t>A TWO DIMENSIONAL DISTRIBUTION</a:t>
            </a:r>
          </a:p>
          <a:p>
            <a:r>
              <a:rPr lang="en-IN" b="1" dirty="0"/>
              <a:t>OF REFLECTED ENERGY</a:t>
            </a:r>
          </a:p>
        </p:txBody>
      </p:sp>
      <p:pic>
        <p:nvPicPr>
          <p:cNvPr id="4" name="Picture 4">
            <a:extLst>
              <a:ext uri="{FF2B5EF4-FFF2-40B4-BE49-F238E27FC236}">
                <a16:creationId xmlns:a16="http://schemas.microsoft.com/office/drawing/2014/main" id="{B9178442-3853-4D68-A5CA-4554545A3F99}"/>
              </a:ext>
            </a:extLst>
          </p:cNvPr>
          <p:cNvPicPr>
            <a:picLocks noChangeAspect="1" noChangeArrowheads="1"/>
          </p:cNvPicPr>
          <p:nvPr/>
        </p:nvPicPr>
        <p:blipFill>
          <a:blip r:embed="rId2"/>
          <a:srcRect/>
          <a:stretch>
            <a:fillRect/>
          </a:stretch>
        </p:blipFill>
        <p:spPr bwMode="auto">
          <a:xfrm>
            <a:off x="4868970" y="722892"/>
            <a:ext cx="4181350" cy="2306058"/>
          </a:xfrm>
          <a:prstGeom prst="rect">
            <a:avLst/>
          </a:prstGeom>
          <a:noFill/>
          <a:ln w="9525">
            <a:noFill/>
            <a:round/>
            <a:headEnd/>
            <a:tailEnd/>
          </a:ln>
        </p:spPr>
      </p:pic>
      <p:graphicFrame>
        <p:nvGraphicFramePr>
          <p:cNvPr id="5" name="Table 5">
            <a:extLst>
              <a:ext uri="{FF2B5EF4-FFF2-40B4-BE49-F238E27FC236}">
                <a16:creationId xmlns:a16="http://schemas.microsoft.com/office/drawing/2014/main" id="{8A8075DD-49B3-4C3B-802C-E9DCA660410C}"/>
              </a:ext>
            </a:extLst>
          </p:cNvPr>
          <p:cNvGraphicFramePr>
            <a:graphicFrameLocks noGrp="1"/>
          </p:cNvGraphicFramePr>
          <p:nvPr/>
        </p:nvGraphicFramePr>
        <p:xfrm>
          <a:off x="1219200" y="2870200"/>
          <a:ext cx="3962400" cy="3657600"/>
        </p:xfrm>
        <a:graphic>
          <a:graphicData uri="http://schemas.openxmlformats.org/drawingml/2006/table">
            <a:tbl>
              <a:tblPr firstRow="1" bandRow="1">
                <a:tableStyleId>{5C22544A-7EE6-4342-B048-85BDC9FD1C3A}</a:tableStyleId>
              </a:tblPr>
              <a:tblGrid>
                <a:gridCol w="396240">
                  <a:extLst>
                    <a:ext uri="{9D8B030D-6E8A-4147-A177-3AD203B41FA5}">
                      <a16:colId xmlns:a16="http://schemas.microsoft.com/office/drawing/2014/main" val="1594836506"/>
                    </a:ext>
                  </a:extLst>
                </a:gridCol>
                <a:gridCol w="396240">
                  <a:extLst>
                    <a:ext uri="{9D8B030D-6E8A-4147-A177-3AD203B41FA5}">
                      <a16:colId xmlns:a16="http://schemas.microsoft.com/office/drawing/2014/main" val="2020789751"/>
                    </a:ext>
                  </a:extLst>
                </a:gridCol>
                <a:gridCol w="396240">
                  <a:extLst>
                    <a:ext uri="{9D8B030D-6E8A-4147-A177-3AD203B41FA5}">
                      <a16:colId xmlns:a16="http://schemas.microsoft.com/office/drawing/2014/main" val="2487821130"/>
                    </a:ext>
                  </a:extLst>
                </a:gridCol>
                <a:gridCol w="396240">
                  <a:extLst>
                    <a:ext uri="{9D8B030D-6E8A-4147-A177-3AD203B41FA5}">
                      <a16:colId xmlns:a16="http://schemas.microsoft.com/office/drawing/2014/main" val="3085871571"/>
                    </a:ext>
                  </a:extLst>
                </a:gridCol>
                <a:gridCol w="396240">
                  <a:extLst>
                    <a:ext uri="{9D8B030D-6E8A-4147-A177-3AD203B41FA5}">
                      <a16:colId xmlns:a16="http://schemas.microsoft.com/office/drawing/2014/main" val="115528331"/>
                    </a:ext>
                  </a:extLst>
                </a:gridCol>
                <a:gridCol w="396240">
                  <a:extLst>
                    <a:ext uri="{9D8B030D-6E8A-4147-A177-3AD203B41FA5}">
                      <a16:colId xmlns:a16="http://schemas.microsoft.com/office/drawing/2014/main" val="4076574762"/>
                    </a:ext>
                  </a:extLst>
                </a:gridCol>
                <a:gridCol w="396240">
                  <a:extLst>
                    <a:ext uri="{9D8B030D-6E8A-4147-A177-3AD203B41FA5}">
                      <a16:colId xmlns:a16="http://schemas.microsoft.com/office/drawing/2014/main" val="3584630641"/>
                    </a:ext>
                  </a:extLst>
                </a:gridCol>
                <a:gridCol w="396240">
                  <a:extLst>
                    <a:ext uri="{9D8B030D-6E8A-4147-A177-3AD203B41FA5}">
                      <a16:colId xmlns:a16="http://schemas.microsoft.com/office/drawing/2014/main" val="299055480"/>
                    </a:ext>
                  </a:extLst>
                </a:gridCol>
                <a:gridCol w="396240">
                  <a:extLst>
                    <a:ext uri="{9D8B030D-6E8A-4147-A177-3AD203B41FA5}">
                      <a16:colId xmlns:a16="http://schemas.microsoft.com/office/drawing/2014/main" val="3951024301"/>
                    </a:ext>
                  </a:extLst>
                </a:gridCol>
                <a:gridCol w="396240">
                  <a:extLst>
                    <a:ext uri="{9D8B030D-6E8A-4147-A177-3AD203B41FA5}">
                      <a16:colId xmlns:a16="http://schemas.microsoft.com/office/drawing/2014/main" val="3082456671"/>
                    </a:ext>
                  </a:extLst>
                </a:gridCol>
              </a:tblGrid>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395161834"/>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99053433"/>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620026301"/>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164396379"/>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524348372"/>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13006888"/>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561237898"/>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899003520"/>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604124906"/>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040942040"/>
                  </a:ext>
                </a:extLst>
              </a:tr>
            </a:tbl>
          </a:graphicData>
        </a:graphic>
      </p:graphicFrame>
      <p:cxnSp>
        <p:nvCxnSpPr>
          <p:cNvPr id="7" name="Straight Arrow Connector 6">
            <a:extLst>
              <a:ext uri="{FF2B5EF4-FFF2-40B4-BE49-F238E27FC236}">
                <a16:creationId xmlns:a16="http://schemas.microsoft.com/office/drawing/2014/main" id="{59E52689-148A-4218-B09F-510EA18748D9}"/>
              </a:ext>
            </a:extLst>
          </p:cNvPr>
          <p:cNvCxnSpPr>
            <a:cxnSpLocks/>
          </p:cNvCxnSpPr>
          <p:nvPr/>
        </p:nvCxnSpPr>
        <p:spPr>
          <a:xfrm flipH="1">
            <a:off x="4876800" y="2819400"/>
            <a:ext cx="2286000" cy="162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81C4F1-E896-4A63-9AA8-F3AB6423FEDE}"/>
              </a:ext>
            </a:extLst>
          </p:cNvPr>
          <p:cNvCxnSpPr/>
          <p:nvPr/>
        </p:nvCxnSpPr>
        <p:spPr>
          <a:xfrm flipH="1">
            <a:off x="4953000" y="2514600"/>
            <a:ext cx="312420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4A0C8F-25CB-4F32-BE49-E1B0313DBB6D}"/>
              </a:ext>
            </a:extLst>
          </p:cNvPr>
          <p:cNvCxnSpPr/>
          <p:nvPr/>
        </p:nvCxnSpPr>
        <p:spPr>
          <a:xfrm flipH="1">
            <a:off x="4953000" y="2870200"/>
            <a:ext cx="762000" cy="25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D2E8C219-BB1B-4741-A1C9-5FAC7D2D988D}"/>
              </a:ext>
            </a:extLst>
          </p:cNvPr>
          <p:cNvPicPr>
            <a:picLocks noChangeAspect="1" noChangeArrowheads="1"/>
          </p:cNvPicPr>
          <p:nvPr/>
        </p:nvPicPr>
        <p:blipFill>
          <a:blip r:embed="rId3"/>
          <a:srcRect/>
          <a:stretch>
            <a:fillRect/>
          </a:stretch>
        </p:blipFill>
        <p:spPr bwMode="auto">
          <a:xfrm>
            <a:off x="5608320" y="4114800"/>
            <a:ext cx="3442000" cy="2587559"/>
          </a:xfrm>
          <a:prstGeom prst="rect">
            <a:avLst/>
          </a:prstGeom>
          <a:noFill/>
          <a:ln w="9525">
            <a:noFill/>
            <a:miter lim="800000"/>
            <a:headEnd/>
            <a:tailEnd/>
          </a:ln>
        </p:spPr>
      </p:pic>
      <p:pic>
        <p:nvPicPr>
          <p:cNvPr id="10" name="Picture 3" descr="C:\Users\intel\Desktop\multi1.png">
            <a:extLst>
              <a:ext uri="{FF2B5EF4-FFF2-40B4-BE49-F238E27FC236}">
                <a16:creationId xmlns:a16="http://schemas.microsoft.com/office/drawing/2014/main" id="{1BF91BC8-44FA-45B9-A9C2-2D85F3F30885}"/>
              </a:ext>
            </a:extLst>
          </p:cNvPr>
          <p:cNvPicPr>
            <a:picLocks noChangeAspect="1" noChangeArrowheads="1"/>
          </p:cNvPicPr>
          <p:nvPr/>
        </p:nvPicPr>
        <p:blipFill rotWithShape="1">
          <a:blip r:embed="rId4"/>
          <a:srcRect l="41278" r="38113" b="39894"/>
          <a:stretch/>
        </p:blipFill>
        <p:spPr bwMode="auto">
          <a:xfrm>
            <a:off x="7404585" y="3429000"/>
            <a:ext cx="1040430" cy="572508"/>
          </a:xfrm>
          <a:prstGeom prst="rect">
            <a:avLst/>
          </a:prstGeom>
          <a:noFill/>
        </p:spPr>
      </p:pic>
    </p:spTree>
    <p:extLst>
      <p:ext uri="{BB962C8B-B14F-4D97-AF65-F5344CB8AC3E}">
        <p14:creationId xmlns:p14="http://schemas.microsoft.com/office/powerpoint/2010/main" val="2787512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een_Emerge"/>
          <p:cNvPicPr>
            <a:picLocks noChangeAspect="1" noChangeArrowheads="1"/>
          </p:cNvPicPr>
          <p:nvPr/>
        </p:nvPicPr>
        <p:blipFill>
          <a:blip r:embed="rId2"/>
          <a:srcRect/>
          <a:stretch>
            <a:fillRect/>
          </a:stretch>
        </p:blipFill>
        <p:spPr bwMode="auto">
          <a:xfrm>
            <a:off x="1143000" y="2209800"/>
            <a:ext cx="3181350" cy="2746375"/>
          </a:xfrm>
          <a:prstGeom prst="rect">
            <a:avLst/>
          </a:prstGeom>
          <a:noFill/>
          <a:ln w="9525">
            <a:noFill/>
            <a:miter lim="800000"/>
            <a:headEnd/>
            <a:tailEnd/>
          </a:ln>
        </p:spPr>
      </p:pic>
      <p:pic>
        <p:nvPicPr>
          <p:cNvPr id="3" name="Picture 16" descr="NearIF_Emerge"/>
          <p:cNvPicPr>
            <a:picLocks noChangeAspect="1" noChangeArrowheads="1"/>
          </p:cNvPicPr>
          <p:nvPr/>
        </p:nvPicPr>
        <p:blipFill>
          <a:blip r:embed="rId3"/>
          <a:srcRect/>
          <a:stretch>
            <a:fillRect/>
          </a:stretch>
        </p:blipFill>
        <p:spPr bwMode="auto">
          <a:xfrm>
            <a:off x="4800600" y="2209800"/>
            <a:ext cx="3181350" cy="2746375"/>
          </a:xfrm>
          <a:prstGeom prst="rect">
            <a:avLst/>
          </a:prstGeom>
          <a:noFill/>
          <a:ln w="9525">
            <a:noFill/>
            <a:miter lim="800000"/>
            <a:headEnd/>
            <a:tailEnd/>
          </a:ln>
        </p:spPr>
      </p:pic>
      <p:sp>
        <p:nvSpPr>
          <p:cNvPr id="4" name="TextBox 3"/>
          <p:cNvSpPr txBox="1"/>
          <p:nvPr/>
        </p:nvSpPr>
        <p:spPr>
          <a:xfrm>
            <a:off x="2590800" y="5486400"/>
            <a:ext cx="829073" cy="369332"/>
          </a:xfrm>
          <a:prstGeom prst="rect">
            <a:avLst/>
          </a:prstGeom>
          <a:noFill/>
        </p:spPr>
        <p:txBody>
          <a:bodyPr wrap="none" rtlCol="0">
            <a:spAutoFit/>
          </a:bodyPr>
          <a:lstStyle/>
          <a:p>
            <a:r>
              <a:rPr lang="en-US" dirty="0"/>
              <a:t>GREEN</a:t>
            </a:r>
          </a:p>
        </p:txBody>
      </p:sp>
      <p:sp>
        <p:nvSpPr>
          <p:cNvPr id="5" name="TextBox 4"/>
          <p:cNvSpPr txBox="1"/>
          <p:nvPr/>
        </p:nvSpPr>
        <p:spPr>
          <a:xfrm>
            <a:off x="6096000" y="5562600"/>
            <a:ext cx="516488" cy="369332"/>
          </a:xfrm>
          <a:prstGeom prst="rect">
            <a:avLst/>
          </a:prstGeom>
          <a:noFill/>
        </p:spPr>
        <p:txBody>
          <a:bodyPr wrap="none" rtlCol="0">
            <a:spAutoFit/>
          </a:bodyPr>
          <a:lstStyle/>
          <a:p>
            <a:r>
              <a:rPr lang="en-US" dirty="0"/>
              <a:t>NIR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5"/>
          <p:cNvSpPr>
            <a:spLocks noGrp="1"/>
          </p:cNvSpPr>
          <p:nvPr>
            <p:ph type="ftr" sz="quarter" idx="11"/>
          </p:nvPr>
        </p:nvSpPr>
        <p:spPr>
          <a:noFill/>
        </p:spPr>
        <p:txBody>
          <a:bodyPr/>
          <a:lstStyle/>
          <a:p>
            <a:r>
              <a:rPr lang="zh-CN" altLang="en-US"/>
              <a:t>©2007 </a:t>
            </a:r>
            <a:r>
              <a:rPr lang="en-US" altLang="zh-CN"/>
              <a:t>Austin Troy</a:t>
            </a:r>
          </a:p>
        </p:txBody>
      </p:sp>
      <p:sp>
        <p:nvSpPr>
          <p:cNvPr id="31747" name="Rectangle 2"/>
          <p:cNvSpPr>
            <a:spLocks noGrp="1" noChangeArrowheads="1"/>
          </p:cNvSpPr>
          <p:nvPr>
            <p:ph type="title"/>
          </p:nvPr>
        </p:nvSpPr>
        <p:spPr>
          <a:xfrm>
            <a:off x="152400" y="228600"/>
            <a:ext cx="5562600" cy="762000"/>
          </a:xfrm>
        </p:spPr>
        <p:txBody>
          <a:bodyPr>
            <a:normAutofit/>
          </a:bodyPr>
          <a:lstStyle/>
          <a:p>
            <a:pPr algn="l" eaLnBrk="1" hangingPunct="1"/>
            <a:r>
              <a:rPr lang="en-US" altLang="zh-CN" sz="3200" dirty="0">
                <a:ea typeface="宋体" pitchFamily="2" charset="-122"/>
              </a:rPr>
              <a:t>VISUALIOSATION of Single Band</a:t>
            </a:r>
          </a:p>
        </p:txBody>
      </p:sp>
      <p:sp>
        <p:nvSpPr>
          <p:cNvPr id="31748" name="Text Box 3"/>
          <p:cNvSpPr txBox="1">
            <a:spLocks noChangeArrowheads="1"/>
          </p:cNvSpPr>
          <p:nvPr/>
        </p:nvSpPr>
        <p:spPr bwMode="auto">
          <a:xfrm>
            <a:off x="152400" y="1219200"/>
            <a:ext cx="4572000" cy="784830"/>
          </a:xfrm>
          <a:prstGeom prst="rect">
            <a:avLst/>
          </a:prstGeom>
          <a:noFill/>
          <a:ln w="9525">
            <a:noFill/>
            <a:miter lim="800000"/>
            <a:headEnd/>
            <a:tailEnd/>
          </a:ln>
        </p:spPr>
        <p:txBody>
          <a:bodyPr wrap="square">
            <a:spAutoFit/>
          </a:bodyPr>
          <a:lstStyle/>
          <a:p>
            <a:pPr eaLnBrk="0" hangingPunct="0">
              <a:spcBef>
                <a:spcPct val="50000"/>
              </a:spcBef>
            </a:pPr>
            <a:r>
              <a:rPr lang="en-US" altLang="zh-CN" dirty="0">
                <a:ea typeface="宋体" pitchFamily="2" charset="-122"/>
              </a:rPr>
              <a:t> Three bands, green, red and near infra-red</a:t>
            </a:r>
          </a:p>
          <a:p>
            <a:pPr eaLnBrk="0" hangingPunct="0">
              <a:spcBef>
                <a:spcPct val="50000"/>
              </a:spcBef>
            </a:pPr>
            <a:r>
              <a:rPr lang="en-US" altLang="zh-CN" dirty="0">
                <a:ea typeface="宋体" pitchFamily="2" charset="-122"/>
              </a:rPr>
              <a:t> displayed separately as grayscale</a:t>
            </a:r>
            <a:endParaRPr lang="en-US" altLang="zh-CN" dirty="0">
              <a:latin typeface="Arial" charset="0"/>
              <a:ea typeface="宋体" pitchFamily="2" charset="-122"/>
            </a:endParaRPr>
          </a:p>
        </p:txBody>
      </p:sp>
      <p:sp>
        <p:nvSpPr>
          <p:cNvPr id="31752" name="Text Box 10"/>
          <p:cNvSpPr txBox="1">
            <a:spLocks noChangeArrowheads="1"/>
          </p:cNvSpPr>
          <p:nvPr/>
        </p:nvSpPr>
        <p:spPr bwMode="auto">
          <a:xfrm>
            <a:off x="1066800" y="5257800"/>
            <a:ext cx="1219200" cy="396875"/>
          </a:xfrm>
          <a:prstGeom prst="rect">
            <a:avLst/>
          </a:prstGeom>
          <a:noFill/>
          <a:ln w="9525">
            <a:noFill/>
            <a:miter lim="800000"/>
            <a:headEnd/>
            <a:tailEnd/>
          </a:ln>
        </p:spPr>
        <p:txBody>
          <a:bodyPr>
            <a:spAutoFit/>
          </a:bodyPr>
          <a:lstStyle/>
          <a:p>
            <a:pPr>
              <a:spcBef>
                <a:spcPct val="50000"/>
              </a:spcBef>
            </a:pPr>
            <a:r>
              <a:rPr lang="en-US" altLang="zh-CN" sz="2000">
                <a:ea typeface="宋体" pitchFamily="2" charset="-122"/>
              </a:rPr>
              <a:t>green</a:t>
            </a:r>
          </a:p>
        </p:txBody>
      </p:sp>
      <p:sp>
        <p:nvSpPr>
          <p:cNvPr id="31753" name="Text Box 11"/>
          <p:cNvSpPr txBox="1">
            <a:spLocks noChangeArrowheads="1"/>
          </p:cNvSpPr>
          <p:nvPr/>
        </p:nvSpPr>
        <p:spPr bwMode="auto">
          <a:xfrm>
            <a:off x="4267200" y="6172200"/>
            <a:ext cx="1219200" cy="396875"/>
          </a:xfrm>
          <a:prstGeom prst="rect">
            <a:avLst/>
          </a:prstGeom>
          <a:noFill/>
          <a:ln w="9525">
            <a:noFill/>
            <a:miter lim="800000"/>
            <a:headEnd/>
            <a:tailEnd/>
          </a:ln>
        </p:spPr>
        <p:txBody>
          <a:bodyPr>
            <a:spAutoFit/>
          </a:bodyPr>
          <a:lstStyle/>
          <a:p>
            <a:pPr>
              <a:spcBef>
                <a:spcPct val="50000"/>
              </a:spcBef>
            </a:pPr>
            <a:r>
              <a:rPr lang="en-US" altLang="zh-CN" sz="2000" dirty="0">
                <a:ea typeface="宋体" pitchFamily="2" charset="-122"/>
              </a:rPr>
              <a:t>red</a:t>
            </a:r>
          </a:p>
        </p:txBody>
      </p:sp>
      <p:sp>
        <p:nvSpPr>
          <p:cNvPr id="31754" name="Text Box 12"/>
          <p:cNvSpPr txBox="1">
            <a:spLocks noChangeArrowheads="1"/>
          </p:cNvSpPr>
          <p:nvPr/>
        </p:nvSpPr>
        <p:spPr bwMode="auto">
          <a:xfrm>
            <a:off x="6781800" y="5029200"/>
            <a:ext cx="1981200" cy="400110"/>
          </a:xfrm>
          <a:prstGeom prst="rect">
            <a:avLst/>
          </a:prstGeom>
          <a:noFill/>
          <a:ln w="9525">
            <a:noFill/>
            <a:miter lim="800000"/>
            <a:headEnd/>
            <a:tailEnd/>
          </a:ln>
        </p:spPr>
        <p:txBody>
          <a:bodyPr wrap="square">
            <a:spAutoFit/>
          </a:bodyPr>
          <a:lstStyle/>
          <a:p>
            <a:pPr>
              <a:spcBef>
                <a:spcPct val="50000"/>
              </a:spcBef>
            </a:pPr>
            <a:r>
              <a:rPr lang="en-US" altLang="zh-CN" sz="2000" dirty="0">
                <a:ea typeface="宋体" pitchFamily="2" charset="-122"/>
              </a:rPr>
              <a:t>Near-infra red</a:t>
            </a:r>
          </a:p>
        </p:txBody>
      </p:sp>
      <p:pic>
        <p:nvPicPr>
          <p:cNvPr id="31755" name="Picture 15" descr="Green_Emerge"/>
          <p:cNvPicPr>
            <a:picLocks noChangeAspect="1" noChangeArrowheads="1"/>
          </p:cNvPicPr>
          <p:nvPr/>
        </p:nvPicPr>
        <p:blipFill>
          <a:blip r:embed="rId3"/>
          <a:srcRect/>
          <a:stretch>
            <a:fillRect/>
          </a:stretch>
        </p:blipFill>
        <p:spPr bwMode="auto">
          <a:xfrm>
            <a:off x="228600" y="2438400"/>
            <a:ext cx="3181350" cy="2746375"/>
          </a:xfrm>
          <a:prstGeom prst="rect">
            <a:avLst/>
          </a:prstGeom>
          <a:noFill/>
          <a:ln w="9525">
            <a:noFill/>
            <a:miter lim="800000"/>
            <a:headEnd/>
            <a:tailEnd/>
          </a:ln>
        </p:spPr>
      </p:pic>
      <p:pic>
        <p:nvPicPr>
          <p:cNvPr id="31756" name="Picture 16" descr="NearIF_Emerge"/>
          <p:cNvPicPr>
            <a:picLocks noChangeAspect="1" noChangeArrowheads="1"/>
          </p:cNvPicPr>
          <p:nvPr/>
        </p:nvPicPr>
        <p:blipFill>
          <a:blip r:embed="rId4"/>
          <a:srcRect/>
          <a:stretch>
            <a:fillRect/>
          </a:stretch>
        </p:blipFill>
        <p:spPr bwMode="auto">
          <a:xfrm>
            <a:off x="5962650" y="2286000"/>
            <a:ext cx="3181350" cy="2746375"/>
          </a:xfrm>
          <a:prstGeom prst="rect">
            <a:avLst/>
          </a:prstGeom>
          <a:noFill/>
          <a:ln w="9525">
            <a:noFill/>
            <a:miter lim="800000"/>
            <a:headEnd/>
            <a:tailEnd/>
          </a:ln>
        </p:spPr>
      </p:pic>
      <p:pic>
        <p:nvPicPr>
          <p:cNvPr id="31757" name="Picture 17" descr="Red__Emerge"/>
          <p:cNvPicPr>
            <a:picLocks noChangeAspect="1" noChangeArrowheads="1"/>
          </p:cNvPicPr>
          <p:nvPr/>
        </p:nvPicPr>
        <p:blipFill>
          <a:blip r:embed="rId5"/>
          <a:srcRect/>
          <a:stretch>
            <a:fillRect/>
          </a:stretch>
        </p:blipFill>
        <p:spPr bwMode="auto">
          <a:xfrm>
            <a:off x="2971800" y="3429000"/>
            <a:ext cx="3181350" cy="2746375"/>
          </a:xfrm>
          <a:prstGeom prst="rect">
            <a:avLst/>
          </a:prstGeom>
          <a:noFill/>
          <a:ln w="9525">
            <a:noFill/>
            <a:miter lim="800000"/>
            <a:headEnd/>
            <a:tailEnd/>
          </a:ln>
        </p:spPr>
      </p:pic>
      <p:pic>
        <p:nvPicPr>
          <p:cNvPr id="11" name="Picture 1033"/>
          <p:cNvPicPr>
            <a:picLocks noChangeAspect="1" noChangeArrowheads="1"/>
          </p:cNvPicPr>
          <p:nvPr/>
        </p:nvPicPr>
        <p:blipFill>
          <a:blip r:embed="rId6"/>
          <a:srcRect/>
          <a:stretch>
            <a:fillRect/>
          </a:stretch>
        </p:blipFill>
        <p:spPr bwMode="auto">
          <a:xfrm>
            <a:off x="5257800" y="0"/>
            <a:ext cx="3886200" cy="2418484"/>
          </a:xfrm>
          <a:prstGeom prst="rect">
            <a:avLst/>
          </a:prstGeom>
          <a:noFill/>
          <a:ln w="9525">
            <a:noFill/>
            <a:miter lim="800000"/>
            <a:headEnd/>
            <a:tailEnd/>
          </a:ln>
        </p:spPr>
      </p:pic>
      <p:pic>
        <p:nvPicPr>
          <p:cNvPr id="12" name="Picture 2" descr="https://upload.wikimedia.org/wikipedia/commons/thumb/c/c2/AdditiveColor.svg/2000px-AdditiveColor.svg.png"/>
          <p:cNvPicPr>
            <a:picLocks noChangeAspect="1" noChangeArrowheads="1"/>
          </p:cNvPicPr>
          <p:nvPr/>
        </p:nvPicPr>
        <p:blipFill>
          <a:blip r:embed="rId7" cstate="print"/>
          <a:srcRect/>
          <a:stretch>
            <a:fillRect/>
          </a:stretch>
        </p:blipFill>
        <p:spPr bwMode="auto">
          <a:xfrm>
            <a:off x="7763774" y="5486400"/>
            <a:ext cx="1380226" cy="11430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5"/>
          <p:cNvSpPr>
            <a:spLocks noGrp="1"/>
          </p:cNvSpPr>
          <p:nvPr>
            <p:ph type="ftr" sz="quarter" idx="11"/>
          </p:nvPr>
        </p:nvSpPr>
        <p:spPr>
          <a:noFill/>
        </p:spPr>
        <p:txBody>
          <a:bodyPr/>
          <a:lstStyle/>
          <a:p>
            <a:r>
              <a:rPr lang="zh-CN" altLang="en-US"/>
              <a:t>©2007 </a:t>
            </a:r>
            <a:r>
              <a:rPr lang="en-US" altLang="zh-CN"/>
              <a:t>Austin Troy</a:t>
            </a:r>
          </a:p>
        </p:txBody>
      </p:sp>
      <p:sp>
        <p:nvSpPr>
          <p:cNvPr id="33795" name="Rectangle 2"/>
          <p:cNvSpPr>
            <a:spLocks noGrp="1" noChangeArrowheads="1"/>
          </p:cNvSpPr>
          <p:nvPr>
            <p:ph type="title"/>
          </p:nvPr>
        </p:nvSpPr>
        <p:spPr>
          <a:xfrm>
            <a:off x="914400" y="685800"/>
            <a:ext cx="7772400" cy="1143000"/>
          </a:xfrm>
        </p:spPr>
        <p:txBody>
          <a:bodyPr/>
          <a:lstStyle/>
          <a:p>
            <a:pPr eaLnBrk="1" hangingPunct="1"/>
            <a:r>
              <a:rPr lang="en-US" altLang="zh-CN" sz="4000" dirty="0">
                <a:ea typeface="宋体" pitchFamily="2" charset="-122"/>
              </a:rPr>
              <a:t>Display of Multispectral Image</a:t>
            </a:r>
          </a:p>
        </p:txBody>
      </p:sp>
      <p:sp>
        <p:nvSpPr>
          <p:cNvPr id="33796" name="Text Box 3"/>
          <p:cNvSpPr txBox="1">
            <a:spLocks noChangeArrowheads="1"/>
          </p:cNvSpPr>
          <p:nvPr/>
        </p:nvSpPr>
        <p:spPr bwMode="auto">
          <a:xfrm>
            <a:off x="609600" y="1690688"/>
            <a:ext cx="4800600" cy="523220"/>
          </a:xfrm>
          <a:prstGeom prst="rect">
            <a:avLst/>
          </a:prstGeom>
          <a:noFill/>
          <a:ln w="9525">
            <a:noFill/>
            <a:miter lim="800000"/>
            <a:headEnd/>
            <a:tailEnd/>
          </a:ln>
        </p:spPr>
        <p:txBody>
          <a:bodyPr>
            <a:spAutoFit/>
          </a:bodyPr>
          <a:lstStyle/>
          <a:p>
            <a:pPr eaLnBrk="0" hangingPunct="0">
              <a:spcBef>
                <a:spcPct val="50000"/>
              </a:spcBef>
              <a:buSzPct val="150000"/>
              <a:buFontTx/>
              <a:buChar char="•"/>
            </a:pPr>
            <a:r>
              <a:rPr lang="en-US" altLang="zh-CN" sz="2800" dirty="0">
                <a:ea typeface="宋体" pitchFamily="2" charset="-122"/>
              </a:rPr>
              <a:t> NATURAL  color composite</a:t>
            </a:r>
            <a:endParaRPr lang="en-US" altLang="zh-CN" dirty="0">
              <a:latin typeface="Arial" charset="0"/>
              <a:ea typeface="宋体" pitchFamily="2" charset="-122"/>
            </a:endParaRPr>
          </a:p>
        </p:txBody>
      </p:sp>
      <p:sp>
        <p:nvSpPr>
          <p:cNvPr id="33800" name="Text Box 7"/>
          <p:cNvSpPr txBox="1">
            <a:spLocks noChangeArrowheads="1"/>
          </p:cNvSpPr>
          <p:nvPr/>
        </p:nvSpPr>
        <p:spPr bwMode="auto">
          <a:xfrm>
            <a:off x="1371600" y="2301875"/>
            <a:ext cx="838200" cy="396875"/>
          </a:xfrm>
          <a:prstGeom prst="rect">
            <a:avLst/>
          </a:prstGeom>
          <a:noFill/>
          <a:ln w="9525">
            <a:noFill/>
            <a:miter lim="800000"/>
            <a:headEnd/>
            <a:tailEnd/>
          </a:ln>
        </p:spPr>
        <p:txBody>
          <a:bodyPr>
            <a:spAutoFit/>
          </a:bodyPr>
          <a:lstStyle/>
          <a:p>
            <a:pPr>
              <a:spcBef>
                <a:spcPct val="50000"/>
              </a:spcBef>
            </a:pPr>
            <a:r>
              <a:rPr lang="en-US" altLang="zh-CN" sz="2000">
                <a:ea typeface="宋体" pitchFamily="2" charset="-122"/>
              </a:rPr>
              <a:t>Bands</a:t>
            </a:r>
          </a:p>
        </p:txBody>
      </p:sp>
      <p:sp>
        <p:nvSpPr>
          <p:cNvPr id="33801" name="Text Box 11"/>
          <p:cNvSpPr txBox="1">
            <a:spLocks noChangeArrowheads="1"/>
          </p:cNvSpPr>
          <p:nvPr/>
        </p:nvSpPr>
        <p:spPr bwMode="auto">
          <a:xfrm>
            <a:off x="2590800" y="2301875"/>
            <a:ext cx="1905000" cy="396875"/>
          </a:xfrm>
          <a:prstGeom prst="rect">
            <a:avLst/>
          </a:prstGeom>
          <a:noFill/>
          <a:ln w="9525">
            <a:noFill/>
            <a:miter lim="800000"/>
            <a:headEnd/>
            <a:tailEnd/>
          </a:ln>
        </p:spPr>
        <p:txBody>
          <a:bodyPr>
            <a:spAutoFit/>
          </a:bodyPr>
          <a:lstStyle/>
          <a:p>
            <a:pPr>
              <a:spcBef>
                <a:spcPct val="50000"/>
              </a:spcBef>
            </a:pPr>
            <a:r>
              <a:rPr lang="en-US" altLang="zh-CN" sz="2000">
                <a:ea typeface="宋体" pitchFamily="2" charset="-122"/>
              </a:rPr>
              <a:t>Applied to color</a:t>
            </a:r>
          </a:p>
        </p:txBody>
      </p:sp>
      <p:sp>
        <p:nvSpPr>
          <p:cNvPr id="33802" name="Text Box 12"/>
          <p:cNvSpPr txBox="1">
            <a:spLocks noChangeArrowheads="1"/>
          </p:cNvSpPr>
          <p:nvPr/>
        </p:nvSpPr>
        <p:spPr bwMode="auto">
          <a:xfrm>
            <a:off x="5638800" y="2286000"/>
            <a:ext cx="1905000" cy="396875"/>
          </a:xfrm>
          <a:prstGeom prst="rect">
            <a:avLst/>
          </a:prstGeom>
          <a:noFill/>
          <a:ln w="9525">
            <a:noFill/>
            <a:miter lim="800000"/>
            <a:headEnd/>
            <a:tailEnd/>
          </a:ln>
        </p:spPr>
        <p:txBody>
          <a:bodyPr>
            <a:spAutoFit/>
          </a:bodyPr>
          <a:lstStyle/>
          <a:p>
            <a:pPr>
              <a:spcBef>
                <a:spcPct val="50000"/>
              </a:spcBef>
            </a:pPr>
            <a:r>
              <a:rPr lang="en-US" altLang="zh-CN" sz="2000">
                <a:ea typeface="宋体" pitchFamily="2" charset="-122"/>
              </a:rPr>
              <a:t>Resulting Image</a:t>
            </a:r>
          </a:p>
        </p:txBody>
      </p:sp>
      <p:sp>
        <p:nvSpPr>
          <p:cNvPr id="33803" name="Text Box 13"/>
          <p:cNvSpPr txBox="1">
            <a:spLocks noChangeArrowheads="1"/>
          </p:cNvSpPr>
          <p:nvPr/>
        </p:nvSpPr>
        <p:spPr bwMode="auto">
          <a:xfrm>
            <a:off x="76200" y="3108325"/>
            <a:ext cx="1066800" cy="400110"/>
          </a:xfrm>
          <a:prstGeom prst="rect">
            <a:avLst/>
          </a:prstGeom>
          <a:noFill/>
          <a:ln w="9525">
            <a:noFill/>
            <a:miter lim="800000"/>
            <a:headEnd/>
            <a:tailEnd/>
          </a:ln>
        </p:spPr>
        <p:txBody>
          <a:bodyPr>
            <a:spAutoFit/>
          </a:bodyPr>
          <a:lstStyle/>
          <a:p>
            <a:pPr algn="ctr">
              <a:spcBef>
                <a:spcPct val="50000"/>
              </a:spcBef>
            </a:pPr>
            <a:r>
              <a:rPr lang="en-US" altLang="zh-CN" sz="2000" dirty="0">
                <a:ea typeface="宋体" pitchFamily="2" charset="-122"/>
              </a:rPr>
              <a:t>Red</a:t>
            </a:r>
          </a:p>
        </p:txBody>
      </p:sp>
      <p:sp>
        <p:nvSpPr>
          <p:cNvPr id="33804" name="Text Box 14"/>
          <p:cNvSpPr txBox="1">
            <a:spLocks noChangeArrowheads="1"/>
          </p:cNvSpPr>
          <p:nvPr/>
        </p:nvSpPr>
        <p:spPr bwMode="auto">
          <a:xfrm>
            <a:off x="228600" y="4479925"/>
            <a:ext cx="838200" cy="400110"/>
          </a:xfrm>
          <a:prstGeom prst="rect">
            <a:avLst/>
          </a:prstGeom>
          <a:noFill/>
          <a:ln w="9525">
            <a:noFill/>
            <a:miter lim="800000"/>
            <a:headEnd/>
            <a:tailEnd/>
          </a:ln>
        </p:spPr>
        <p:txBody>
          <a:bodyPr>
            <a:spAutoFit/>
          </a:bodyPr>
          <a:lstStyle/>
          <a:p>
            <a:pPr algn="ctr">
              <a:spcBef>
                <a:spcPct val="50000"/>
              </a:spcBef>
            </a:pPr>
            <a:r>
              <a:rPr lang="en-US" altLang="zh-CN" sz="2000" dirty="0">
                <a:ea typeface="宋体" pitchFamily="2" charset="-122"/>
              </a:rPr>
              <a:t>Green</a:t>
            </a:r>
          </a:p>
        </p:txBody>
      </p:sp>
      <p:sp>
        <p:nvSpPr>
          <p:cNvPr id="33805" name="Text Box 15"/>
          <p:cNvSpPr txBox="1">
            <a:spLocks noChangeArrowheads="1"/>
          </p:cNvSpPr>
          <p:nvPr/>
        </p:nvSpPr>
        <p:spPr bwMode="auto">
          <a:xfrm>
            <a:off x="76200" y="5622925"/>
            <a:ext cx="1066800" cy="400110"/>
          </a:xfrm>
          <a:prstGeom prst="rect">
            <a:avLst/>
          </a:prstGeom>
          <a:noFill/>
          <a:ln w="9525">
            <a:noFill/>
            <a:miter lim="800000"/>
            <a:headEnd/>
            <a:tailEnd/>
          </a:ln>
        </p:spPr>
        <p:txBody>
          <a:bodyPr>
            <a:spAutoFit/>
          </a:bodyPr>
          <a:lstStyle/>
          <a:p>
            <a:pPr algn="ctr">
              <a:spcBef>
                <a:spcPct val="50000"/>
              </a:spcBef>
            </a:pPr>
            <a:r>
              <a:rPr lang="en-US" altLang="zh-CN" sz="2000" dirty="0">
                <a:ea typeface="宋体" pitchFamily="2" charset="-122"/>
              </a:rPr>
              <a:t>Blue</a:t>
            </a:r>
          </a:p>
        </p:txBody>
      </p:sp>
      <p:pic>
        <p:nvPicPr>
          <p:cNvPr id="33806" name="Picture 20" descr="Red"/>
          <p:cNvPicPr>
            <a:picLocks noChangeAspect="1" noChangeArrowheads="1"/>
          </p:cNvPicPr>
          <p:nvPr/>
        </p:nvPicPr>
        <p:blipFill>
          <a:blip r:embed="rId3"/>
          <a:srcRect/>
          <a:stretch>
            <a:fillRect/>
          </a:stretch>
        </p:blipFill>
        <p:spPr bwMode="auto">
          <a:xfrm>
            <a:off x="1295400" y="5486400"/>
            <a:ext cx="1295400" cy="1136650"/>
          </a:xfrm>
          <a:prstGeom prst="rect">
            <a:avLst/>
          </a:prstGeom>
          <a:noFill/>
          <a:ln w="9525">
            <a:noFill/>
            <a:miter lim="800000"/>
            <a:headEnd/>
            <a:tailEnd/>
          </a:ln>
        </p:spPr>
      </p:pic>
      <p:pic>
        <p:nvPicPr>
          <p:cNvPr id="33807" name="Picture 21" descr="Green"/>
          <p:cNvPicPr>
            <a:picLocks noChangeAspect="1" noChangeArrowheads="1"/>
          </p:cNvPicPr>
          <p:nvPr/>
        </p:nvPicPr>
        <p:blipFill>
          <a:blip r:embed="rId4"/>
          <a:srcRect/>
          <a:stretch>
            <a:fillRect/>
          </a:stretch>
        </p:blipFill>
        <p:spPr bwMode="auto">
          <a:xfrm>
            <a:off x="1219200" y="2895600"/>
            <a:ext cx="1289050" cy="1131887"/>
          </a:xfrm>
          <a:prstGeom prst="rect">
            <a:avLst/>
          </a:prstGeom>
          <a:noFill/>
          <a:ln w="9525">
            <a:noFill/>
            <a:miter lim="800000"/>
            <a:headEnd/>
            <a:tailEnd/>
          </a:ln>
        </p:spPr>
      </p:pic>
      <p:pic>
        <p:nvPicPr>
          <p:cNvPr id="33808" name="Picture 23" descr="NearIF"/>
          <p:cNvPicPr>
            <a:picLocks noChangeAspect="1" noChangeArrowheads="1"/>
          </p:cNvPicPr>
          <p:nvPr/>
        </p:nvPicPr>
        <p:blipFill>
          <a:blip r:embed="rId5"/>
          <a:srcRect/>
          <a:stretch>
            <a:fillRect/>
          </a:stretch>
        </p:blipFill>
        <p:spPr bwMode="auto">
          <a:xfrm>
            <a:off x="1219200" y="4191000"/>
            <a:ext cx="1289050" cy="1130300"/>
          </a:xfrm>
          <a:prstGeom prst="rect">
            <a:avLst/>
          </a:prstGeom>
          <a:noFill/>
          <a:ln w="9525">
            <a:noFill/>
            <a:miter lim="800000"/>
            <a:headEnd/>
            <a:tailEnd/>
          </a:ln>
        </p:spPr>
      </p:pic>
      <p:grpSp>
        <p:nvGrpSpPr>
          <p:cNvPr id="2" name="Group 25"/>
          <p:cNvGrpSpPr>
            <a:grpSpLocks/>
          </p:cNvGrpSpPr>
          <p:nvPr/>
        </p:nvGrpSpPr>
        <p:grpSpPr bwMode="auto">
          <a:xfrm>
            <a:off x="2590800" y="2895600"/>
            <a:ext cx="1603375" cy="1133475"/>
            <a:chOff x="1632" y="1824"/>
            <a:chExt cx="1010" cy="714"/>
          </a:xfrm>
        </p:grpSpPr>
        <p:sp>
          <p:nvSpPr>
            <p:cNvPr id="33817" name="Rectangle 26"/>
            <p:cNvSpPr>
              <a:spLocks noChangeArrowheads="1"/>
            </p:cNvSpPr>
            <p:nvPr/>
          </p:nvSpPr>
          <p:spPr bwMode="auto">
            <a:xfrm>
              <a:off x="1824" y="1824"/>
              <a:ext cx="818" cy="714"/>
            </a:xfrm>
            <a:prstGeom prst="rect">
              <a:avLst/>
            </a:prstGeom>
            <a:solidFill>
              <a:srgbClr val="FF3300"/>
            </a:solidFill>
            <a:ln w="12700">
              <a:solidFill>
                <a:srgbClr val="FF3300"/>
              </a:solidFill>
              <a:miter lim="800000"/>
              <a:headEnd/>
              <a:tailEnd/>
            </a:ln>
          </p:spPr>
          <p:txBody>
            <a:bodyPr wrap="none" anchor="ctr"/>
            <a:lstStyle/>
            <a:p>
              <a:endParaRPr lang="en-US"/>
            </a:p>
          </p:txBody>
        </p:sp>
        <p:sp>
          <p:nvSpPr>
            <p:cNvPr id="33818" name="Line 27"/>
            <p:cNvSpPr>
              <a:spLocks noChangeShapeType="1"/>
            </p:cNvSpPr>
            <p:nvPr/>
          </p:nvSpPr>
          <p:spPr bwMode="auto">
            <a:xfrm>
              <a:off x="1632" y="2160"/>
              <a:ext cx="192" cy="0"/>
            </a:xfrm>
            <a:prstGeom prst="line">
              <a:avLst/>
            </a:prstGeom>
            <a:noFill/>
            <a:ln w="34925">
              <a:solidFill>
                <a:srgbClr val="FF0000"/>
              </a:solidFill>
              <a:round/>
              <a:headEnd/>
              <a:tailEnd type="triangle" w="med" len="med"/>
            </a:ln>
          </p:spPr>
          <p:txBody>
            <a:bodyPr/>
            <a:lstStyle/>
            <a:p>
              <a:endParaRPr lang="en-US"/>
            </a:p>
          </p:txBody>
        </p:sp>
      </p:grpSp>
      <p:grpSp>
        <p:nvGrpSpPr>
          <p:cNvPr id="3" name="Group 28"/>
          <p:cNvGrpSpPr>
            <a:grpSpLocks/>
          </p:cNvGrpSpPr>
          <p:nvPr/>
        </p:nvGrpSpPr>
        <p:grpSpPr bwMode="auto">
          <a:xfrm>
            <a:off x="2590800" y="4114800"/>
            <a:ext cx="1603375" cy="1133475"/>
            <a:chOff x="1632" y="2592"/>
            <a:chExt cx="1010" cy="714"/>
          </a:xfrm>
        </p:grpSpPr>
        <p:sp>
          <p:nvSpPr>
            <p:cNvPr id="33815" name="Rectangle 29"/>
            <p:cNvSpPr>
              <a:spLocks noChangeArrowheads="1"/>
            </p:cNvSpPr>
            <p:nvPr/>
          </p:nvSpPr>
          <p:spPr bwMode="auto">
            <a:xfrm>
              <a:off x="1824" y="2592"/>
              <a:ext cx="818" cy="714"/>
            </a:xfrm>
            <a:prstGeom prst="rect">
              <a:avLst/>
            </a:prstGeom>
            <a:solidFill>
              <a:srgbClr val="05E915"/>
            </a:solidFill>
            <a:ln w="12700">
              <a:noFill/>
              <a:miter lim="800000"/>
              <a:headEnd/>
              <a:tailEnd/>
            </a:ln>
          </p:spPr>
          <p:txBody>
            <a:bodyPr wrap="none" anchor="ctr"/>
            <a:lstStyle/>
            <a:p>
              <a:endParaRPr lang="en-US"/>
            </a:p>
          </p:txBody>
        </p:sp>
        <p:sp>
          <p:nvSpPr>
            <p:cNvPr id="33816" name="Line 30"/>
            <p:cNvSpPr>
              <a:spLocks noChangeShapeType="1"/>
            </p:cNvSpPr>
            <p:nvPr/>
          </p:nvSpPr>
          <p:spPr bwMode="auto">
            <a:xfrm>
              <a:off x="1632" y="2928"/>
              <a:ext cx="192" cy="0"/>
            </a:xfrm>
            <a:prstGeom prst="line">
              <a:avLst/>
            </a:prstGeom>
            <a:noFill/>
            <a:ln w="34925">
              <a:solidFill>
                <a:srgbClr val="00FF00"/>
              </a:solidFill>
              <a:round/>
              <a:headEnd/>
              <a:tailEnd type="triangle" w="med" len="med"/>
            </a:ln>
          </p:spPr>
          <p:txBody>
            <a:bodyPr/>
            <a:lstStyle/>
            <a:p>
              <a:endParaRPr lang="en-US"/>
            </a:p>
          </p:txBody>
        </p:sp>
      </p:grpSp>
      <p:grpSp>
        <p:nvGrpSpPr>
          <p:cNvPr id="4" name="Group 31"/>
          <p:cNvGrpSpPr>
            <a:grpSpLocks/>
          </p:cNvGrpSpPr>
          <p:nvPr/>
        </p:nvGrpSpPr>
        <p:grpSpPr bwMode="auto">
          <a:xfrm>
            <a:off x="2590800" y="5334000"/>
            <a:ext cx="1600200" cy="1133475"/>
            <a:chOff x="1632" y="3360"/>
            <a:chExt cx="1008" cy="714"/>
          </a:xfrm>
        </p:grpSpPr>
        <p:sp>
          <p:nvSpPr>
            <p:cNvPr id="33813" name="Rectangle 32"/>
            <p:cNvSpPr>
              <a:spLocks noChangeArrowheads="1"/>
            </p:cNvSpPr>
            <p:nvPr/>
          </p:nvSpPr>
          <p:spPr bwMode="auto">
            <a:xfrm>
              <a:off x="1822" y="3360"/>
              <a:ext cx="818" cy="714"/>
            </a:xfrm>
            <a:prstGeom prst="rect">
              <a:avLst/>
            </a:prstGeom>
            <a:solidFill>
              <a:srgbClr val="3333FF"/>
            </a:solidFill>
            <a:ln w="12700">
              <a:noFill/>
              <a:miter lim="800000"/>
              <a:headEnd/>
              <a:tailEnd/>
            </a:ln>
          </p:spPr>
          <p:txBody>
            <a:bodyPr wrap="none" anchor="ctr"/>
            <a:lstStyle/>
            <a:p>
              <a:endParaRPr lang="en-US"/>
            </a:p>
          </p:txBody>
        </p:sp>
        <p:sp>
          <p:nvSpPr>
            <p:cNvPr id="33814" name="Line 33"/>
            <p:cNvSpPr>
              <a:spLocks noChangeShapeType="1"/>
            </p:cNvSpPr>
            <p:nvPr/>
          </p:nvSpPr>
          <p:spPr bwMode="auto">
            <a:xfrm>
              <a:off x="1632" y="3696"/>
              <a:ext cx="192" cy="0"/>
            </a:xfrm>
            <a:prstGeom prst="line">
              <a:avLst/>
            </a:prstGeom>
            <a:noFill/>
            <a:ln w="34925">
              <a:solidFill>
                <a:srgbClr val="0000FF"/>
              </a:solidFill>
              <a:round/>
              <a:headEnd/>
              <a:tailEnd type="triangle" w="med" len="med"/>
            </a:ln>
          </p:spPr>
          <p:txBody>
            <a:bodyPr/>
            <a:lstStyle/>
            <a:p>
              <a:endParaRPr lang="en-US"/>
            </a:p>
          </p:txBody>
        </p:sp>
      </p:grpSp>
      <p:pic>
        <p:nvPicPr>
          <p:cNvPr id="24" name="Picture 21" descr="RGB321"/>
          <p:cNvPicPr>
            <a:picLocks noGrp="1" noChangeAspect="1" noChangeArrowheads="1"/>
          </p:cNvPicPr>
          <p:nvPr>
            <p:ph sz="half" idx="1"/>
          </p:nvPr>
        </p:nvPicPr>
        <p:blipFill>
          <a:blip r:embed="rId6"/>
          <a:srcRect/>
          <a:stretch>
            <a:fillRect/>
          </a:stretch>
        </p:blipFill>
        <p:spPr bwMode="auto">
          <a:xfrm>
            <a:off x="4495800" y="2895600"/>
            <a:ext cx="4038600" cy="3539609"/>
          </a:xfrm>
          <a:prstGeom prst="rect">
            <a:avLst/>
          </a:prstGeom>
          <a:noFill/>
          <a:ln w="9525">
            <a:noFill/>
            <a:miter lim="800000"/>
            <a:headEnd/>
            <a:tailEnd/>
          </a:ln>
        </p:spPr>
      </p:pic>
      <p:pic>
        <p:nvPicPr>
          <p:cNvPr id="25" name="Picture 2" descr="https://upload.wikimedia.org/wikipedia/commons/thumb/c/c2/AdditiveColor.svg/2000px-AdditiveColor.svg.png"/>
          <p:cNvPicPr>
            <a:picLocks noChangeAspect="1" noChangeArrowheads="1"/>
          </p:cNvPicPr>
          <p:nvPr/>
        </p:nvPicPr>
        <p:blipFill>
          <a:blip r:embed="rId7" cstate="print"/>
          <a:srcRect/>
          <a:stretch>
            <a:fillRect/>
          </a:stretch>
        </p:blipFill>
        <p:spPr bwMode="auto">
          <a:xfrm>
            <a:off x="7620000" y="1600200"/>
            <a:ext cx="1295400" cy="1146572"/>
          </a:xfrm>
          <a:prstGeom prst="rect">
            <a:avLst/>
          </a:prstGeom>
          <a:noFill/>
        </p:spPr>
      </p:pic>
      <p:pic>
        <p:nvPicPr>
          <p:cNvPr id="26" name="Picture 2" descr="Remote Sensing Part 3: Identify Healthy Vegetation From Space"/>
          <p:cNvPicPr>
            <a:picLocks noChangeAspect="1" noChangeArrowheads="1"/>
          </p:cNvPicPr>
          <p:nvPr/>
        </p:nvPicPr>
        <p:blipFill>
          <a:blip r:embed="rId8" cstate="print"/>
          <a:srcRect/>
          <a:stretch>
            <a:fillRect/>
          </a:stretch>
        </p:blipFill>
        <p:spPr bwMode="auto">
          <a:xfrm>
            <a:off x="304801" y="228601"/>
            <a:ext cx="1295400" cy="1463606"/>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5"/>
          <p:cNvSpPr>
            <a:spLocks noGrp="1"/>
          </p:cNvSpPr>
          <p:nvPr>
            <p:ph type="ftr" sz="quarter" idx="11"/>
          </p:nvPr>
        </p:nvSpPr>
        <p:spPr>
          <a:noFill/>
        </p:spPr>
        <p:txBody>
          <a:bodyPr/>
          <a:lstStyle/>
          <a:p>
            <a:r>
              <a:rPr lang="zh-CN" altLang="en-US"/>
              <a:t>©2007 </a:t>
            </a:r>
            <a:r>
              <a:rPr lang="en-US" altLang="zh-CN"/>
              <a:t>Austin Troy</a:t>
            </a:r>
          </a:p>
        </p:txBody>
      </p:sp>
      <p:sp>
        <p:nvSpPr>
          <p:cNvPr id="33795" name="Rectangle 2"/>
          <p:cNvSpPr>
            <a:spLocks noGrp="1" noChangeArrowheads="1"/>
          </p:cNvSpPr>
          <p:nvPr>
            <p:ph type="title"/>
          </p:nvPr>
        </p:nvSpPr>
        <p:spPr>
          <a:xfrm>
            <a:off x="0" y="0"/>
            <a:ext cx="7772400" cy="1143000"/>
          </a:xfrm>
        </p:spPr>
        <p:txBody>
          <a:bodyPr>
            <a:normAutofit/>
          </a:bodyPr>
          <a:lstStyle/>
          <a:p>
            <a:pPr algn="l" eaLnBrk="1" hangingPunct="1"/>
            <a:r>
              <a:rPr lang="en-US" altLang="zh-CN" sz="2800" dirty="0">
                <a:ea typeface="宋体" pitchFamily="2" charset="-122"/>
              </a:rPr>
              <a:t>Display of Multispectral Image</a:t>
            </a:r>
          </a:p>
        </p:txBody>
      </p:sp>
      <p:sp>
        <p:nvSpPr>
          <p:cNvPr id="33796" name="Text Box 3"/>
          <p:cNvSpPr txBox="1">
            <a:spLocks noChangeArrowheads="1"/>
          </p:cNvSpPr>
          <p:nvPr/>
        </p:nvSpPr>
        <p:spPr bwMode="auto">
          <a:xfrm>
            <a:off x="609600" y="1690688"/>
            <a:ext cx="4800600" cy="519112"/>
          </a:xfrm>
          <a:prstGeom prst="rect">
            <a:avLst/>
          </a:prstGeom>
          <a:noFill/>
          <a:ln w="9525">
            <a:noFill/>
            <a:miter lim="800000"/>
            <a:headEnd/>
            <a:tailEnd/>
          </a:ln>
        </p:spPr>
        <p:txBody>
          <a:bodyPr>
            <a:spAutoFit/>
          </a:bodyPr>
          <a:lstStyle/>
          <a:p>
            <a:pPr eaLnBrk="0" hangingPunct="0">
              <a:spcBef>
                <a:spcPct val="50000"/>
              </a:spcBef>
              <a:buSzPct val="150000"/>
              <a:buFontTx/>
              <a:buChar char="•"/>
            </a:pPr>
            <a:r>
              <a:rPr lang="en-US" altLang="zh-CN" sz="2800">
                <a:ea typeface="宋体" pitchFamily="2" charset="-122"/>
              </a:rPr>
              <a:t> False color composite</a:t>
            </a:r>
            <a:endParaRPr lang="en-US" altLang="zh-CN">
              <a:latin typeface="Arial" charset="0"/>
              <a:ea typeface="宋体" pitchFamily="2" charset="-122"/>
            </a:endParaRPr>
          </a:p>
        </p:txBody>
      </p:sp>
      <p:sp>
        <p:nvSpPr>
          <p:cNvPr id="33800" name="Text Box 7"/>
          <p:cNvSpPr txBox="1">
            <a:spLocks noChangeArrowheads="1"/>
          </p:cNvSpPr>
          <p:nvPr/>
        </p:nvSpPr>
        <p:spPr bwMode="auto">
          <a:xfrm>
            <a:off x="1371600" y="2301875"/>
            <a:ext cx="838200" cy="396875"/>
          </a:xfrm>
          <a:prstGeom prst="rect">
            <a:avLst/>
          </a:prstGeom>
          <a:noFill/>
          <a:ln w="9525">
            <a:noFill/>
            <a:miter lim="800000"/>
            <a:headEnd/>
            <a:tailEnd/>
          </a:ln>
        </p:spPr>
        <p:txBody>
          <a:bodyPr>
            <a:spAutoFit/>
          </a:bodyPr>
          <a:lstStyle/>
          <a:p>
            <a:pPr>
              <a:spcBef>
                <a:spcPct val="50000"/>
              </a:spcBef>
            </a:pPr>
            <a:r>
              <a:rPr lang="en-US" altLang="zh-CN" sz="2000">
                <a:ea typeface="宋体" pitchFamily="2" charset="-122"/>
              </a:rPr>
              <a:t>Bands</a:t>
            </a:r>
          </a:p>
        </p:txBody>
      </p:sp>
      <p:sp>
        <p:nvSpPr>
          <p:cNvPr id="33801" name="Text Box 11"/>
          <p:cNvSpPr txBox="1">
            <a:spLocks noChangeArrowheads="1"/>
          </p:cNvSpPr>
          <p:nvPr/>
        </p:nvSpPr>
        <p:spPr bwMode="auto">
          <a:xfrm>
            <a:off x="2590800" y="2301875"/>
            <a:ext cx="1905000" cy="396875"/>
          </a:xfrm>
          <a:prstGeom prst="rect">
            <a:avLst/>
          </a:prstGeom>
          <a:noFill/>
          <a:ln w="9525">
            <a:noFill/>
            <a:miter lim="800000"/>
            <a:headEnd/>
            <a:tailEnd/>
          </a:ln>
        </p:spPr>
        <p:txBody>
          <a:bodyPr>
            <a:spAutoFit/>
          </a:bodyPr>
          <a:lstStyle/>
          <a:p>
            <a:pPr>
              <a:spcBef>
                <a:spcPct val="50000"/>
              </a:spcBef>
            </a:pPr>
            <a:r>
              <a:rPr lang="en-US" altLang="zh-CN" sz="2000">
                <a:ea typeface="宋体" pitchFamily="2" charset="-122"/>
              </a:rPr>
              <a:t>Applied to color</a:t>
            </a:r>
          </a:p>
        </p:txBody>
      </p:sp>
      <p:sp>
        <p:nvSpPr>
          <p:cNvPr id="33802" name="Text Box 12"/>
          <p:cNvSpPr txBox="1">
            <a:spLocks noChangeArrowheads="1"/>
          </p:cNvSpPr>
          <p:nvPr/>
        </p:nvSpPr>
        <p:spPr bwMode="auto">
          <a:xfrm>
            <a:off x="5638800" y="2286000"/>
            <a:ext cx="1905000" cy="396875"/>
          </a:xfrm>
          <a:prstGeom prst="rect">
            <a:avLst/>
          </a:prstGeom>
          <a:noFill/>
          <a:ln w="9525">
            <a:noFill/>
            <a:miter lim="800000"/>
            <a:headEnd/>
            <a:tailEnd/>
          </a:ln>
        </p:spPr>
        <p:txBody>
          <a:bodyPr>
            <a:spAutoFit/>
          </a:bodyPr>
          <a:lstStyle/>
          <a:p>
            <a:pPr>
              <a:spcBef>
                <a:spcPct val="50000"/>
              </a:spcBef>
            </a:pPr>
            <a:r>
              <a:rPr lang="en-US" altLang="zh-CN" sz="2000">
                <a:ea typeface="宋体" pitchFamily="2" charset="-122"/>
              </a:rPr>
              <a:t>Resulting Image</a:t>
            </a:r>
          </a:p>
        </p:txBody>
      </p:sp>
      <p:sp>
        <p:nvSpPr>
          <p:cNvPr id="33803" name="Text Box 13"/>
          <p:cNvSpPr txBox="1">
            <a:spLocks noChangeArrowheads="1"/>
          </p:cNvSpPr>
          <p:nvPr/>
        </p:nvSpPr>
        <p:spPr bwMode="auto">
          <a:xfrm>
            <a:off x="76200" y="3108325"/>
            <a:ext cx="1066800" cy="701675"/>
          </a:xfrm>
          <a:prstGeom prst="rect">
            <a:avLst/>
          </a:prstGeom>
          <a:noFill/>
          <a:ln w="9525">
            <a:noFill/>
            <a:miter lim="800000"/>
            <a:headEnd/>
            <a:tailEnd/>
          </a:ln>
        </p:spPr>
        <p:txBody>
          <a:bodyPr>
            <a:spAutoFit/>
          </a:bodyPr>
          <a:lstStyle/>
          <a:p>
            <a:pPr algn="ctr">
              <a:spcBef>
                <a:spcPct val="50000"/>
              </a:spcBef>
            </a:pPr>
            <a:r>
              <a:rPr lang="en-US" altLang="zh-CN" sz="2000">
                <a:ea typeface="宋体" pitchFamily="2" charset="-122"/>
              </a:rPr>
              <a:t>Near Infrared</a:t>
            </a:r>
          </a:p>
        </p:txBody>
      </p:sp>
      <p:sp>
        <p:nvSpPr>
          <p:cNvPr id="33804" name="Text Box 14"/>
          <p:cNvSpPr txBox="1">
            <a:spLocks noChangeArrowheads="1"/>
          </p:cNvSpPr>
          <p:nvPr/>
        </p:nvSpPr>
        <p:spPr bwMode="auto">
          <a:xfrm>
            <a:off x="228600" y="4479925"/>
            <a:ext cx="838200" cy="396875"/>
          </a:xfrm>
          <a:prstGeom prst="rect">
            <a:avLst/>
          </a:prstGeom>
          <a:noFill/>
          <a:ln w="9525">
            <a:noFill/>
            <a:miter lim="800000"/>
            <a:headEnd/>
            <a:tailEnd/>
          </a:ln>
        </p:spPr>
        <p:txBody>
          <a:bodyPr>
            <a:spAutoFit/>
          </a:bodyPr>
          <a:lstStyle/>
          <a:p>
            <a:pPr algn="ctr">
              <a:spcBef>
                <a:spcPct val="50000"/>
              </a:spcBef>
            </a:pPr>
            <a:r>
              <a:rPr lang="en-US" altLang="zh-CN" sz="2000">
                <a:ea typeface="宋体" pitchFamily="2" charset="-122"/>
              </a:rPr>
              <a:t>Red</a:t>
            </a:r>
          </a:p>
        </p:txBody>
      </p:sp>
      <p:sp>
        <p:nvSpPr>
          <p:cNvPr id="33805" name="Text Box 15"/>
          <p:cNvSpPr txBox="1">
            <a:spLocks noChangeArrowheads="1"/>
          </p:cNvSpPr>
          <p:nvPr/>
        </p:nvSpPr>
        <p:spPr bwMode="auto">
          <a:xfrm>
            <a:off x="76200" y="5622925"/>
            <a:ext cx="1066800" cy="396875"/>
          </a:xfrm>
          <a:prstGeom prst="rect">
            <a:avLst/>
          </a:prstGeom>
          <a:noFill/>
          <a:ln w="9525">
            <a:noFill/>
            <a:miter lim="800000"/>
            <a:headEnd/>
            <a:tailEnd/>
          </a:ln>
        </p:spPr>
        <p:txBody>
          <a:bodyPr>
            <a:spAutoFit/>
          </a:bodyPr>
          <a:lstStyle/>
          <a:p>
            <a:pPr algn="ctr">
              <a:spcBef>
                <a:spcPct val="50000"/>
              </a:spcBef>
            </a:pPr>
            <a:r>
              <a:rPr lang="en-US" altLang="zh-CN" sz="2000">
                <a:ea typeface="宋体" pitchFamily="2" charset="-122"/>
              </a:rPr>
              <a:t>Green</a:t>
            </a:r>
          </a:p>
        </p:txBody>
      </p:sp>
      <p:pic>
        <p:nvPicPr>
          <p:cNvPr id="33806" name="Picture 20" descr="Red"/>
          <p:cNvPicPr>
            <a:picLocks noChangeAspect="1" noChangeArrowheads="1"/>
          </p:cNvPicPr>
          <p:nvPr/>
        </p:nvPicPr>
        <p:blipFill>
          <a:blip r:embed="rId3"/>
          <a:srcRect/>
          <a:stretch>
            <a:fillRect/>
          </a:stretch>
        </p:blipFill>
        <p:spPr bwMode="auto">
          <a:xfrm>
            <a:off x="1295400" y="4125913"/>
            <a:ext cx="1295400" cy="1136650"/>
          </a:xfrm>
          <a:prstGeom prst="rect">
            <a:avLst/>
          </a:prstGeom>
          <a:noFill/>
          <a:ln w="9525">
            <a:noFill/>
            <a:miter lim="800000"/>
            <a:headEnd/>
            <a:tailEnd/>
          </a:ln>
        </p:spPr>
      </p:pic>
      <p:pic>
        <p:nvPicPr>
          <p:cNvPr id="33807" name="Picture 21" descr="Green"/>
          <p:cNvPicPr>
            <a:picLocks noChangeAspect="1" noChangeArrowheads="1"/>
          </p:cNvPicPr>
          <p:nvPr/>
        </p:nvPicPr>
        <p:blipFill>
          <a:blip r:embed="rId4"/>
          <a:srcRect/>
          <a:stretch>
            <a:fillRect/>
          </a:stretch>
        </p:blipFill>
        <p:spPr bwMode="auto">
          <a:xfrm>
            <a:off x="1295400" y="5345113"/>
            <a:ext cx="1289050" cy="1131887"/>
          </a:xfrm>
          <a:prstGeom prst="rect">
            <a:avLst/>
          </a:prstGeom>
          <a:noFill/>
          <a:ln w="9525">
            <a:noFill/>
            <a:miter lim="800000"/>
            <a:headEnd/>
            <a:tailEnd/>
          </a:ln>
        </p:spPr>
      </p:pic>
      <p:pic>
        <p:nvPicPr>
          <p:cNvPr id="33808" name="Picture 23" descr="NearIF"/>
          <p:cNvPicPr>
            <a:picLocks noChangeAspect="1" noChangeArrowheads="1"/>
          </p:cNvPicPr>
          <p:nvPr/>
        </p:nvPicPr>
        <p:blipFill>
          <a:blip r:embed="rId5"/>
          <a:srcRect/>
          <a:stretch>
            <a:fillRect/>
          </a:stretch>
        </p:blipFill>
        <p:spPr bwMode="auto">
          <a:xfrm>
            <a:off x="1301750" y="2895600"/>
            <a:ext cx="1289050" cy="1130300"/>
          </a:xfrm>
          <a:prstGeom prst="rect">
            <a:avLst/>
          </a:prstGeom>
          <a:noFill/>
          <a:ln w="9525">
            <a:noFill/>
            <a:miter lim="800000"/>
            <a:headEnd/>
            <a:tailEnd/>
          </a:ln>
        </p:spPr>
      </p:pic>
      <p:pic>
        <p:nvPicPr>
          <p:cNvPr id="33809" name="Picture 24" descr="RGB432"/>
          <p:cNvPicPr>
            <a:picLocks noChangeAspect="1" noChangeArrowheads="1"/>
          </p:cNvPicPr>
          <p:nvPr/>
        </p:nvPicPr>
        <p:blipFill>
          <a:blip r:embed="rId6"/>
          <a:srcRect/>
          <a:stretch>
            <a:fillRect/>
          </a:stretch>
        </p:blipFill>
        <p:spPr bwMode="auto">
          <a:xfrm>
            <a:off x="4800600" y="3055938"/>
            <a:ext cx="3810000" cy="3344862"/>
          </a:xfrm>
          <a:prstGeom prst="rect">
            <a:avLst/>
          </a:prstGeom>
          <a:noFill/>
          <a:ln w="9525">
            <a:noFill/>
            <a:miter lim="800000"/>
            <a:headEnd/>
            <a:tailEnd/>
          </a:ln>
        </p:spPr>
      </p:pic>
      <p:grpSp>
        <p:nvGrpSpPr>
          <p:cNvPr id="2" name="Group 25"/>
          <p:cNvGrpSpPr>
            <a:grpSpLocks/>
          </p:cNvGrpSpPr>
          <p:nvPr/>
        </p:nvGrpSpPr>
        <p:grpSpPr bwMode="auto">
          <a:xfrm>
            <a:off x="2590800" y="2895600"/>
            <a:ext cx="1603375" cy="1133475"/>
            <a:chOff x="1632" y="1824"/>
            <a:chExt cx="1010" cy="714"/>
          </a:xfrm>
        </p:grpSpPr>
        <p:sp>
          <p:nvSpPr>
            <p:cNvPr id="33817" name="Rectangle 26"/>
            <p:cNvSpPr>
              <a:spLocks noChangeArrowheads="1"/>
            </p:cNvSpPr>
            <p:nvPr/>
          </p:nvSpPr>
          <p:spPr bwMode="auto">
            <a:xfrm>
              <a:off x="1824" y="1824"/>
              <a:ext cx="818" cy="714"/>
            </a:xfrm>
            <a:prstGeom prst="rect">
              <a:avLst/>
            </a:prstGeom>
            <a:solidFill>
              <a:srgbClr val="FF3300"/>
            </a:solidFill>
            <a:ln w="12700">
              <a:solidFill>
                <a:srgbClr val="FF3300"/>
              </a:solidFill>
              <a:miter lim="800000"/>
              <a:headEnd/>
              <a:tailEnd/>
            </a:ln>
          </p:spPr>
          <p:txBody>
            <a:bodyPr wrap="none" anchor="ctr"/>
            <a:lstStyle/>
            <a:p>
              <a:endParaRPr lang="en-US"/>
            </a:p>
          </p:txBody>
        </p:sp>
        <p:sp>
          <p:nvSpPr>
            <p:cNvPr id="33818" name="Line 27"/>
            <p:cNvSpPr>
              <a:spLocks noChangeShapeType="1"/>
            </p:cNvSpPr>
            <p:nvPr/>
          </p:nvSpPr>
          <p:spPr bwMode="auto">
            <a:xfrm>
              <a:off x="1632" y="2160"/>
              <a:ext cx="192" cy="0"/>
            </a:xfrm>
            <a:prstGeom prst="line">
              <a:avLst/>
            </a:prstGeom>
            <a:noFill/>
            <a:ln w="34925">
              <a:solidFill>
                <a:srgbClr val="FF0000"/>
              </a:solidFill>
              <a:round/>
              <a:headEnd/>
              <a:tailEnd type="triangle" w="med" len="med"/>
            </a:ln>
          </p:spPr>
          <p:txBody>
            <a:bodyPr/>
            <a:lstStyle/>
            <a:p>
              <a:endParaRPr lang="en-US"/>
            </a:p>
          </p:txBody>
        </p:sp>
      </p:grpSp>
      <p:grpSp>
        <p:nvGrpSpPr>
          <p:cNvPr id="3" name="Group 28"/>
          <p:cNvGrpSpPr>
            <a:grpSpLocks/>
          </p:cNvGrpSpPr>
          <p:nvPr/>
        </p:nvGrpSpPr>
        <p:grpSpPr bwMode="auto">
          <a:xfrm>
            <a:off x="2590800" y="4114800"/>
            <a:ext cx="1603375" cy="1133475"/>
            <a:chOff x="1632" y="2592"/>
            <a:chExt cx="1010" cy="714"/>
          </a:xfrm>
        </p:grpSpPr>
        <p:sp>
          <p:nvSpPr>
            <p:cNvPr id="33815" name="Rectangle 29"/>
            <p:cNvSpPr>
              <a:spLocks noChangeArrowheads="1"/>
            </p:cNvSpPr>
            <p:nvPr/>
          </p:nvSpPr>
          <p:spPr bwMode="auto">
            <a:xfrm>
              <a:off x="1824" y="2592"/>
              <a:ext cx="818" cy="714"/>
            </a:xfrm>
            <a:prstGeom prst="rect">
              <a:avLst/>
            </a:prstGeom>
            <a:solidFill>
              <a:srgbClr val="05E915"/>
            </a:solidFill>
            <a:ln w="12700">
              <a:noFill/>
              <a:miter lim="800000"/>
              <a:headEnd/>
              <a:tailEnd/>
            </a:ln>
          </p:spPr>
          <p:txBody>
            <a:bodyPr wrap="none" anchor="ctr"/>
            <a:lstStyle/>
            <a:p>
              <a:endParaRPr lang="en-US"/>
            </a:p>
          </p:txBody>
        </p:sp>
        <p:sp>
          <p:nvSpPr>
            <p:cNvPr id="33816" name="Line 30"/>
            <p:cNvSpPr>
              <a:spLocks noChangeShapeType="1"/>
            </p:cNvSpPr>
            <p:nvPr/>
          </p:nvSpPr>
          <p:spPr bwMode="auto">
            <a:xfrm>
              <a:off x="1632" y="2928"/>
              <a:ext cx="192" cy="0"/>
            </a:xfrm>
            <a:prstGeom prst="line">
              <a:avLst/>
            </a:prstGeom>
            <a:noFill/>
            <a:ln w="34925">
              <a:solidFill>
                <a:srgbClr val="00FF00"/>
              </a:solidFill>
              <a:round/>
              <a:headEnd/>
              <a:tailEnd type="triangle" w="med" len="med"/>
            </a:ln>
          </p:spPr>
          <p:txBody>
            <a:bodyPr/>
            <a:lstStyle/>
            <a:p>
              <a:endParaRPr lang="en-US"/>
            </a:p>
          </p:txBody>
        </p:sp>
      </p:grpSp>
      <p:grpSp>
        <p:nvGrpSpPr>
          <p:cNvPr id="4" name="Group 31"/>
          <p:cNvGrpSpPr>
            <a:grpSpLocks/>
          </p:cNvGrpSpPr>
          <p:nvPr/>
        </p:nvGrpSpPr>
        <p:grpSpPr bwMode="auto">
          <a:xfrm>
            <a:off x="2590800" y="5334000"/>
            <a:ext cx="1600200" cy="1133475"/>
            <a:chOff x="1632" y="3360"/>
            <a:chExt cx="1008" cy="714"/>
          </a:xfrm>
        </p:grpSpPr>
        <p:sp>
          <p:nvSpPr>
            <p:cNvPr id="33813" name="Rectangle 32"/>
            <p:cNvSpPr>
              <a:spLocks noChangeArrowheads="1"/>
            </p:cNvSpPr>
            <p:nvPr/>
          </p:nvSpPr>
          <p:spPr bwMode="auto">
            <a:xfrm>
              <a:off x="1822" y="3360"/>
              <a:ext cx="818" cy="714"/>
            </a:xfrm>
            <a:prstGeom prst="rect">
              <a:avLst/>
            </a:prstGeom>
            <a:solidFill>
              <a:srgbClr val="3333FF"/>
            </a:solidFill>
            <a:ln w="12700">
              <a:noFill/>
              <a:miter lim="800000"/>
              <a:headEnd/>
              <a:tailEnd/>
            </a:ln>
          </p:spPr>
          <p:txBody>
            <a:bodyPr wrap="none" anchor="ctr"/>
            <a:lstStyle/>
            <a:p>
              <a:endParaRPr lang="en-US"/>
            </a:p>
          </p:txBody>
        </p:sp>
        <p:sp>
          <p:nvSpPr>
            <p:cNvPr id="33814" name="Line 33"/>
            <p:cNvSpPr>
              <a:spLocks noChangeShapeType="1"/>
            </p:cNvSpPr>
            <p:nvPr/>
          </p:nvSpPr>
          <p:spPr bwMode="auto">
            <a:xfrm>
              <a:off x="1632" y="3696"/>
              <a:ext cx="192" cy="0"/>
            </a:xfrm>
            <a:prstGeom prst="line">
              <a:avLst/>
            </a:prstGeom>
            <a:noFill/>
            <a:ln w="34925">
              <a:solidFill>
                <a:srgbClr val="0000FF"/>
              </a:solidFill>
              <a:round/>
              <a:headEnd/>
              <a:tailEnd type="triangle" w="med" len="med"/>
            </a:ln>
          </p:spPr>
          <p:txBody>
            <a:bodyPr/>
            <a:lstStyle/>
            <a:p>
              <a:endParaRPr lang="en-US"/>
            </a:p>
          </p:txBody>
        </p:sp>
      </p:grpSp>
      <p:pic>
        <p:nvPicPr>
          <p:cNvPr id="24" name="Picture 1033"/>
          <p:cNvPicPr>
            <a:picLocks noChangeAspect="1" noChangeArrowheads="1"/>
          </p:cNvPicPr>
          <p:nvPr/>
        </p:nvPicPr>
        <p:blipFill>
          <a:blip r:embed="rId7"/>
          <a:srcRect/>
          <a:stretch>
            <a:fillRect/>
          </a:stretch>
        </p:blipFill>
        <p:spPr bwMode="auto">
          <a:xfrm>
            <a:off x="5105400" y="381000"/>
            <a:ext cx="3550871" cy="2209800"/>
          </a:xfrm>
          <a:prstGeom prst="rect">
            <a:avLst/>
          </a:prstGeom>
          <a:noFill/>
          <a:ln w="9525">
            <a:noFill/>
            <a:miter lim="800000"/>
            <a:headEnd/>
            <a:tailEnd/>
          </a:ln>
        </p:spPr>
      </p:pic>
      <p:pic>
        <p:nvPicPr>
          <p:cNvPr id="25" name="Picture 2" descr="https://upload.wikimedia.org/wikipedia/commons/thumb/c/c2/AdditiveColor.svg/2000px-AdditiveColor.svg.png"/>
          <p:cNvPicPr>
            <a:picLocks noChangeAspect="1" noChangeArrowheads="1"/>
          </p:cNvPicPr>
          <p:nvPr/>
        </p:nvPicPr>
        <p:blipFill>
          <a:blip r:embed="rId8" cstate="print"/>
          <a:srcRect/>
          <a:stretch>
            <a:fillRect/>
          </a:stretch>
        </p:blipFill>
        <p:spPr bwMode="auto">
          <a:xfrm>
            <a:off x="2209800" y="762000"/>
            <a:ext cx="1295400" cy="1146572"/>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Colour composites | Belgian Platform on Earth Observation"/>
          <p:cNvPicPr>
            <a:picLocks noChangeAspect="1" noChangeArrowheads="1"/>
          </p:cNvPicPr>
          <p:nvPr/>
        </p:nvPicPr>
        <p:blipFill>
          <a:blip r:embed="rId2"/>
          <a:srcRect/>
          <a:stretch>
            <a:fillRect/>
          </a:stretch>
        </p:blipFill>
        <p:spPr bwMode="auto">
          <a:xfrm>
            <a:off x="0" y="1371600"/>
            <a:ext cx="9144000" cy="3705225"/>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1" descr="RGB321"/>
          <p:cNvPicPr>
            <a:picLocks noGrp="1" noChangeAspect="1" noChangeArrowheads="1"/>
          </p:cNvPicPr>
          <p:nvPr>
            <p:ph sz="half" idx="1"/>
          </p:nvPr>
        </p:nvPicPr>
        <p:blipFill>
          <a:blip r:embed="rId2"/>
          <a:srcRect/>
          <a:stretch>
            <a:fillRect/>
          </a:stretch>
        </p:blipFill>
        <p:spPr bwMode="auto">
          <a:xfrm>
            <a:off x="457200" y="2093377"/>
            <a:ext cx="4038600" cy="3539609"/>
          </a:xfrm>
          <a:prstGeom prst="rect">
            <a:avLst/>
          </a:prstGeom>
          <a:noFill/>
          <a:ln w="9525">
            <a:noFill/>
            <a:miter lim="800000"/>
            <a:headEnd/>
            <a:tailEnd/>
          </a:ln>
        </p:spPr>
      </p:pic>
      <p:pic>
        <p:nvPicPr>
          <p:cNvPr id="6" name="Picture 24" descr="RGB432"/>
          <p:cNvPicPr>
            <a:picLocks noGrp="1" noChangeAspect="1" noChangeArrowheads="1"/>
          </p:cNvPicPr>
          <p:nvPr>
            <p:ph sz="half" idx="2"/>
          </p:nvPr>
        </p:nvPicPr>
        <p:blipFill>
          <a:blip r:embed="rId3"/>
          <a:srcRect/>
          <a:stretch>
            <a:fillRect/>
          </a:stretch>
        </p:blipFill>
        <p:spPr bwMode="auto">
          <a:xfrm>
            <a:off x="4648200" y="2090006"/>
            <a:ext cx="4038600" cy="3546351"/>
          </a:xfrm>
          <a:prstGeom prst="rect">
            <a:avLst/>
          </a:prstGeom>
          <a:noFill/>
          <a:ln w="9525">
            <a:noFill/>
            <a:miter lim="800000"/>
            <a:headEnd/>
            <a:tailEnd/>
          </a:ln>
        </p:spPr>
      </p:pic>
      <p:pic>
        <p:nvPicPr>
          <p:cNvPr id="7" name="Picture 1033"/>
          <p:cNvPicPr>
            <a:picLocks noChangeAspect="1" noChangeArrowheads="1"/>
          </p:cNvPicPr>
          <p:nvPr/>
        </p:nvPicPr>
        <p:blipFill>
          <a:blip r:embed="rId4"/>
          <a:srcRect/>
          <a:stretch>
            <a:fillRect/>
          </a:stretch>
        </p:blipFill>
        <p:spPr bwMode="auto">
          <a:xfrm>
            <a:off x="5105400" y="152400"/>
            <a:ext cx="3550871" cy="2209800"/>
          </a:xfrm>
          <a:prstGeom prst="rect">
            <a:avLst/>
          </a:prstGeom>
          <a:noFill/>
          <a:ln w="9525">
            <a:noFill/>
            <a:miter lim="800000"/>
            <a:headEnd/>
            <a:tailEnd/>
          </a:ln>
        </p:spPr>
      </p:pic>
      <p:pic>
        <p:nvPicPr>
          <p:cNvPr id="8" name="Picture 2" descr="https://upload.wikimedia.org/wikipedia/commons/thumb/c/c2/AdditiveColor.svg/2000px-AdditiveColor.svg.png"/>
          <p:cNvPicPr>
            <a:picLocks noChangeAspect="1" noChangeArrowheads="1"/>
          </p:cNvPicPr>
          <p:nvPr/>
        </p:nvPicPr>
        <p:blipFill>
          <a:blip r:embed="rId5" cstate="print"/>
          <a:srcRect/>
          <a:stretch>
            <a:fillRect/>
          </a:stretch>
        </p:blipFill>
        <p:spPr bwMode="auto">
          <a:xfrm>
            <a:off x="7763774" y="5486400"/>
            <a:ext cx="1380226" cy="1143000"/>
          </a:xfrm>
          <a:prstGeom prst="rect">
            <a:avLst/>
          </a:prstGeom>
          <a:noFill/>
        </p:spPr>
      </p:pic>
      <p:sp>
        <p:nvSpPr>
          <p:cNvPr id="9" name="Text Box 3"/>
          <p:cNvSpPr txBox="1">
            <a:spLocks noGrp="1" noChangeArrowheads="1"/>
          </p:cNvSpPr>
          <p:nvPr>
            <p:ph type="title"/>
          </p:nvPr>
        </p:nvSpPr>
        <p:spPr bwMode="auto">
          <a:xfrm>
            <a:off x="457200" y="274638"/>
            <a:ext cx="8229600" cy="523220"/>
          </a:xfrm>
          <a:prstGeom prst="rect">
            <a:avLst/>
          </a:prstGeom>
          <a:noFill/>
          <a:ln w="9525">
            <a:noFill/>
            <a:miter lim="800000"/>
            <a:headEnd/>
            <a:tailEnd/>
          </a:ln>
        </p:spPr>
        <p:txBody>
          <a:bodyPr>
            <a:spAutoFit/>
          </a:bodyPr>
          <a:lstStyle/>
          <a:p>
            <a:pPr algn="l" eaLnBrk="0" hangingPunct="0">
              <a:spcBef>
                <a:spcPct val="50000"/>
              </a:spcBef>
              <a:buSzPct val="150000"/>
              <a:buFontTx/>
              <a:buChar char="•"/>
            </a:pPr>
            <a:r>
              <a:rPr lang="en-US" altLang="zh-CN" sz="2800" dirty="0">
                <a:ea typeface="宋体" pitchFamily="2" charset="-122"/>
              </a:rPr>
              <a:t> FALSE   color composite</a:t>
            </a:r>
            <a:endParaRPr lang="en-US" altLang="zh-CN" dirty="0">
              <a:latin typeface="Arial" charset="0"/>
              <a:ea typeface="宋体"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381000"/>
            <a:ext cx="7620000" cy="4524315"/>
          </a:xfrm>
          <a:prstGeom prst="rect">
            <a:avLst/>
          </a:prstGeom>
        </p:spPr>
        <p:txBody>
          <a:bodyPr wrap="square">
            <a:spAutoFit/>
          </a:bodyPr>
          <a:lstStyle/>
          <a:p>
            <a:r>
              <a:rPr lang="en-US" sz="3200" dirty="0"/>
              <a:t>False color images are a representation of a multispectral image produced using any bands other than visible red, green and blue as the red, green and blue components of the display. </a:t>
            </a:r>
          </a:p>
          <a:p>
            <a:endParaRPr lang="en-US" sz="3200" dirty="0"/>
          </a:p>
          <a:p>
            <a:r>
              <a:rPr lang="en-US" sz="3200" dirty="0"/>
              <a:t>False color composites allow us to visualize wavelengths that the human eye can not see (i.e. near-infrared and beyond).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1AA845-0D4C-5BE2-6E65-7FF0ADA37466}"/>
              </a:ext>
            </a:extLst>
          </p:cNvPr>
          <p:cNvSpPr txBox="1"/>
          <p:nvPr/>
        </p:nvSpPr>
        <p:spPr>
          <a:xfrm>
            <a:off x="3048000" y="1828800"/>
            <a:ext cx="3372783" cy="707886"/>
          </a:xfrm>
          <a:prstGeom prst="rect">
            <a:avLst/>
          </a:prstGeom>
          <a:noFill/>
        </p:spPr>
        <p:txBody>
          <a:bodyPr wrap="none" rtlCol="0">
            <a:spAutoFit/>
          </a:bodyPr>
          <a:lstStyle/>
          <a:p>
            <a:r>
              <a:rPr lang="en-IN" sz="4000" b="1" dirty="0"/>
              <a:t>DATA SOURCES</a:t>
            </a:r>
          </a:p>
        </p:txBody>
      </p:sp>
    </p:spTree>
    <p:extLst>
      <p:ext uri="{BB962C8B-B14F-4D97-AF65-F5344CB8AC3E}">
        <p14:creationId xmlns:p14="http://schemas.microsoft.com/office/powerpoint/2010/main" val="3568999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DA6E3C9-17CD-0477-351A-DF2CC751EE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00"/>
          <a:stretch/>
        </p:blipFill>
        <p:spPr bwMode="auto">
          <a:xfrm>
            <a:off x="0" y="1600200"/>
            <a:ext cx="914400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7E2BB3C-E8C3-1CFF-AC44-A64DFFCC47C4}"/>
              </a:ext>
            </a:extLst>
          </p:cNvPr>
          <p:cNvSpPr txBox="1"/>
          <p:nvPr/>
        </p:nvSpPr>
        <p:spPr>
          <a:xfrm>
            <a:off x="2667000" y="457200"/>
            <a:ext cx="3318024" cy="369332"/>
          </a:xfrm>
          <a:prstGeom prst="rect">
            <a:avLst/>
          </a:prstGeom>
          <a:noFill/>
        </p:spPr>
        <p:txBody>
          <a:bodyPr wrap="none" rtlCol="0">
            <a:spAutoFit/>
          </a:bodyPr>
          <a:lstStyle/>
          <a:p>
            <a:r>
              <a:rPr lang="en-US" b="1" dirty="0"/>
              <a:t>WHAT IS REMOTE SENSING DATA</a:t>
            </a:r>
            <a:endParaRPr lang="en-IN" b="1" dirty="0"/>
          </a:p>
        </p:txBody>
      </p:sp>
    </p:spTree>
    <p:extLst>
      <p:ext uri="{BB962C8B-B14F-4D97-AF65-F5344CB8AC3E}">
        <p14:creationId xmlns:p14="http://schemas.microsoft.com/office/powerpoint/2010/main" val="4166904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E4B8FC3F-AFAF-484D-BEC8-7CB91CCFFE4A}"/>
              </a:ext>
            </a:extLst>
          </p:cNvPr>
          <p:cNvPicPr>
            <a:picLocks noChangeAspect="1" noChangeArrowheads="1"/>
          </p:cNvPicPr>
          <p:nvPr/>
        </p:nvPicPr>
        <p:blipFill>
          <a:blip r:embed="rId2"/>
          <a:srcRect/>
          <a:stretch>
            <a:fillRect/>
          </a:stretch>
        </p:blipFill>
        <p:spPr bwMode="auto">
          <a:xfrm>
            <a:off x="533400" y="1295400"/>
            <a:ext cx="8001000" cy="4432300"/>
          </a:xfrm>
          <a:prstGeom prst="rect">
            <a:avLst/>
          </a:prstGeom>
          <a:solidFill>
            <a:schemeClr val="bg1"/>
          </a:solidFill>
          <a:ln w="9525">
            <a:solidFill>
              <a:srgbClr val="000000"/>
            </a:solidFill>
            <a:miter lim="800000"/>
            <a:headEnd/>
            <a:tailEnd/>
          </a:ln>
          <a:effectLst>
            <a:outerShdw dist="107763" dir="2700000" algn="ctr" rotWithShape="0">
              <a:srgbClr val="000000"/>
            </a:outerShdw>
          </a:effectLst>
        </p:spPr>
      </p:pic>
      <p:pic>
        <p:nvPicPr>
          <p:cNvPr id="3" name="Picture 3" descr="C:\Users\intel\Desktop\multi1.png">
            <a:extLst>
              <a:ext uri="{FF2B5EF4-FFF2-40B4-BE49-F238E27FC236}">
                <a16:creationId xmlns:a16="http://schemas.microsoft.com/office/drawing/2014/main" id="{5B8FC64D-B0DC-4EEB-A0EE-13215888C66B}"/>
              </a:ext>
            </a:extLst>
          </p:cNvPr>
          <p:cNvPicPr>
            <a:picLocks noChangeAspect="1" noChangeArrowheads="1"/>
          </p:cNvPicPr>
          <p:nvPr/>
        </p:nvPicPr>
        <p:blipFill>
          <a:blip r:embed="rId3"/>
          <a:srcRect/>
          <a:stretch>
            <a:fillRect/>
          </a:stretch>
        </p:blipFill>
        <p:spPr bwMode="auto">
          <a:xfrm>
            <a:off x="1828800" y="177800"/>
            <a:ext cx="5048250" cy="952500"/>
          </a:xfrm>
          <a:prstGeom prst="rect">
            <a:avLst/>
          </a:prstGeom>
          <a:noFill/>
        </p:spPr>
      </p:pic>
      <p:pic>
        <p:nvPicPr>
          <p:cNvPr id="4" name="Picture 2" descr="What are Hyperspectral Images?. How are they different from the digital… |  by Sarthak Panigrahi | Towards Data Science">
            <a:extLst>
              <a:ext uri="{FF2B5EF4-FFF2-40B4-BE49-F238E27FC236}">
                <a16:creationId xmlns:a16="http://schemas.microsoft.com/office/drawing/2014/main" id="{BEE77E35-36D5-4590-B4D9-ECA88FA121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301"/>
          <a:stretch/>
        </p:blipFill>
        <p:spPr bwMode="auto">
          <a:xfrm>
            <a:off x="6900863" y="654050"/>
            <a:ext cx="2319338"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821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19231" y="1371600"/>
            <a:ext cx="5296002" cy="3539430"/>
          </a:xfrm>
          <a:prstGeom prst="rect">
            <a:avLst/>
          </a:prstGeom>
          <a:noFill/>
        </p:spPr>
        <p:txBody>
          <a:bodyPr wrap="none" rtlCol="0">
            <a:spAutoFit/>
          </a:bodyPr>
          <a:lstStyle/>
          <a:p>
            <a:r>
              <a:rPr lang="en-US" sz="3200" b="1" dirty="0"/>
              <a:t>OPTICAL/IR REMOTE SENSING</a:t>
            </a:r>
          </a:p>
          <a:p>
            <a:endParaRPr lang="en-US" sz="3200" b="1" dirty="0"/>
          </a:p>
          <a:p>
            <a:pPr marL="457200" indent="-457200">
              <a:buFont typeface="Arial" panose="020B0604020202020204" pitchFamily="34" charset="0"/>
              <a:buChar char="•"/>
            </a:pPr>
            <a:r>
              <a:rPr lang="en-US" sz="3200" b="1" dirty="0"/>
              <a:t>PANCHROMATIC </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b="1" dirty="0"/>
              <a:t>MULTISPECTRAL</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b="1" dirty="0"/>
              <a:t>HYPERSPECTRAL </a:t>
            </a:r>
          </a:p>
        </p:txBody>
      </p:sp>
      <p:sp>
        <p:nvSpPr>
          <p:cNvPr id="4" name="TextBox 3"/>
          <p:cNvSpPr txBox="1"/>
          <p:nvPr/>
        </p:nvSpPr>
        <p:spPr>
          <a:xfrm>
            <a:off x="1143000" y="609600"/>
            <a:ext cx="8075993" cy="584775"/>
          </a:xfrm>
          <a:prstGeom prst="rect">
            <a:avLst/>
          </a:prstGeom>
          <a:noFill/>
        </p:spPr>
        <p:txBody>
          <a:bodyPr wrap="none" rtlCol="0">
            <a:spAutoFit/>
          </a:bodyPr>
          <a:lstStyle/>
          <a:p>
            <a:r>
              <a:rPr lang="en-US" sz="3200" b="1" dirty="0"/>
              <a:t>REMOTE SENING DATA COLLECTION METHODS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85800"/>
            <a:ext cx="7467600" cy="5632311"/>
          </a:xfrm>
          <a:prstGeom prst="rect">
            <a:avLst/>
          </a:prstGeom>
        </p:spPr>
        <p:txBody>
          <a:bodyPr wrap="square">
            <a:spAutoFit/>
          </a:bodyPr>
          <a:lstStyle/>
          <a:p>
            <a:r>
              <a:rPr lang="en-US" sz="2400" b="1" dirty="0"/>
              <a:t>Six government space agencies—the China National Space Administration (CNSA), the European Space Agency (ESA), the Indian Space Research </a:t>
            </a:r>
            <a:r>
              <a:rPr lang="en-US" sz="2400" b="1" dirty="0" err="1"/>
              <a:t>Organisation</a:t>
            </a:r>
            <a:r>
              <a:rPr lang="en-US" sz="2400" b="1" dirty="0"/>
              <a:t> (ISRO), the Japan Aerospace Exploration Agency (JAXA), the (US) National Aeronautics and Space Administration (NASA), and the Russian Federal Space Agency (RFSA)</a:t>
            </a:r>
          </a:p>
          <a:p>
            <a:endParaRPr lang="en-US" sz="2400" b="1" dirty="0"/>
          </a:p>
          <a:p>
            <a:r>
              <a:rPr lang="en-US" sz="2400" dirty="0"/>
              <a:t>List of space agencies with extraterrestrial landing capability</a:t>
            </a:r>
          </a:p>
          <a:p>
            <a:r>
              <a:rPr lang="en-US" sz="2400" b="1" dirty="0"/>
              <a:t>ESA, NASA, JAXA, ISRO, RFSA, CNSA</a:t>
            </a:r>
          </a:p>
          <a:p>
            <a:endParaRPr lang="en-US" sz="2400" b="1" dirty="0"/>
          </a:p>
          <a:p>
            <a:r>
              <a:rPr lang="en-US" sz="2400" dirty="0"/>
              <a:t>List of space agencies with human spaceflight capability</a:t>
            </a:r>
          </a:p>
          <a:p>
            <a:r>
              <a:rPr lang="en-US" sz="2400" dirty="0"/>
              <a:t>NASA, RFSA, CNSA, </a:t>
            </a:r>
          </a:p>
          <a:p>
            <a:endParaRPr lang="en-US" sz="2400" b="1" dirty="0"/>
          </a:p>
          <a:p>
            <a:r>
              <a:rPr lang="en-US" sz="2400" b="1" dirty="0"/>
              <a:t>72 different government agencies  ( 195 countries) </a:t>
            </a:r>
          </a:p>
        </p:txBody>
      </p:sp>
      <p:sp>
        <p:nvSpPr>
          <p:cNvPr id="3" name="TextBox 2">
            <a:extLst>
              <a:ext uri="{FF2B5EF4-FFF2-40B4-BE49-F238E27FC236}">
                <a16:creationId xmlns:a16="http://schemas.microsoft.com/office/drawing/2014/main" id="{A3CFF7D2-18A2-49CB-AD06-635C6D5F867B}"/>
              </a:ext>
            </a:extLst>
          </p:cNvPr>
          <p:cNvSpPr txBox="1"/>
          <p:nvPr/>
        </p:nvSpPr>
        <p:spPr>
          <a:xfrm>
            <a:off x="566057" y="162580"/>
            <a:ext cx="7075591" cy="523220"/>
          </a:xfrm>
          <a:prstGeom prst="rect">
            <a:avLst/>
          </a:prstGeom>
          <a:noFill/>
        </p:spPr>
        <p:txBody>
          <a:bodyPr wrap="none" rtlCol="0">
            <a:spAutoFit/>
          </a:bodyPr>
          <a:lstStyle/>
          <a:p>
            <a:r>
              <a:rPr lang="en-US" sz="2800" b="1" dirty="0">
                <a:solidFill>
                  <a:srgbClr val="FF0000"/>
                </a:solidFill>
              </a:rPr>
              <a:t>Who will provide data: GOVT SPACE AGENCIES</a:t>
            </a:r>
            <a:endParaRPr lang="en-IN" sz="2800" b="1" dirty="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0" y="1219200"/>
            <a:ext cx="4954882" cy="1754326"/>
          </a:xfrm>
          <a:prstGeom prst="rect">
            <a:avLst/>
          </a:prstGeom>
          <a:noFill/>
        </p:spPr>
        <p:txBody>
          <a:bodyPr wrap="none" lIns="91440" tIns="45720" rIns="91440" bIns="45720">
            <a:spAutoFit/>
          </a:bodyPr>
          <a:lstStyle/>
          <a:p>
            <a:pPr algn="ctr"/>
            <a:r>
              <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DATA SOURCES</a:t>
            </a:r>
          </a:p>
          <a:p>
            <a:pPr algn="ct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3" name="TextBox 2"/>
          <p:cNvSpPr txBox="1"/>
          <p:nvPr/>
        </p:nvSpPr>
        <p:spPr>
          <a:xfrm>
            <a:off x="1219200" y="2895600"/>
            <a:ext cx="184731" cy="369332"/>
          </a:xfrm>
          <a:prstGeom prst="rect">
            <a:avLst/>
          </a:prstGeom>
          <a:noFill/>
        </p:spPr>
        <p:txBody>
          <a:bodyPr wrap="none" rtlCol="0">
            <a:spAutoFit/>
          </a:bodyPr>
          <a:lstStyle/>
          <a:p>
            <a:endParaRPr lang="en-US" dirty="0"/>
          </a:p>
        </p:txBody>
      </p:sp>
      <p:sp>
        <p:nvSpPr>
          <p:cNvPr id="4" name="TextBox 3"/>
          <p:cNvSpPr txBox="1"/>
          <p:nvPr/>
        </p:nvSpPr>
        <p:spPr>
          <a:xfrm>
            <a:off x="762000" y="3429000"/>
            <a:ext cx="5099729" cy="1015663"/>
          </a:xfrm>
          <a:prstGeom prst="rect">
            <a:avLst/>
          </a:prstGeom>
          <a:noFill/>
        </p:spPr>
        <p:txBody>
          <a:bodyPr wrap="none" rtlCol="0">
            <a:spAutoFit/>
          </a:bodyPr>
          <a:lstStyle/>
          <a:p>
            <a:r>
              <a:rPr lang="en-US" sz="2000" b="1" dirty="0"/>
              <a:t>Government Agency ( NASA, ESA, JAXA, ISRO) </a:t>
            </a:r>
          </a:p>
          <a:p>
            <a:endParaRPr lang="en-US" sz="2000" b="1" dirty="0"/>
          </a:p>
          <a:p>
            <a:r>
              <a:rPr lang="en-US" sz="2000" b="1" dirty="0"/>
              <a:t>Private sector ( sample data)</a:t>
            </a:r>
          </a:p>
        </p:txBody>
      </p:sp>
      <p:sp>
        <p:nvSpPr>
          <p:cNvPr id="5" name="TextBox 4"/>
          <p:cNvSpPr txBox="1"/>
          <p:nvPr/>
        </p:nvSpPr>
        <p:spPr>
          <a:xfrm>
            <a:off x="914400" y="2819400"/>
            <a:ext cx="1905715" cy="369332"/>
          </a:xfrm>
          <a:prstGeom prst="rect">
            <a:avLst/>
          </a:prstGeom>
          <a:noFill/>
        </p:spPr>
        <p:txBody>
          <a:bodyPr wrap="none" rtlCol="0">
            <a:spAutoFit/>
          </a:bodyPr>
          <a:lstStyle/>
          <a:p>
            <a:r>
              <a:rPr lang="en-US" b="1" dirty="0">
                <a:solidFill>
                  <a:srgbClr val="FF0000"/>
                </a:solidFill>
              </a:rPr>
              <a:t>Free data sources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762000"/>
            <a:ext cx="3818289" cy="4524315"/>
          </a:xfrm>
          <a:prstGeom prst="rect">
            <a:avLst/>
          </a:prstGeom>
          <a:noFill/>
        </p:spPr>
        <p:txBody>
          <a:bodyPr wrap="none" rtlCol="0">
            <a:spAutoFit/>
          </a:bodyPr>
          <a:lstStyle/>
          <a:p>
            <a:r>
              <a:rPr lang="en-US" sz="2800" b="1" dirty="0"/>
              <a:t>IMPORTANT SATELLITES:</a:t>
            </a:r>
          </a:p>
          <a:p>
            <a:endParaRPr lang="en-US" sz="2800" b="1" dirty="0"/>
          </a:p>
          <a:p>
            <a:r>
              <a:rPr lang="en-US" sz="2800" b="1" dirty="0"/>
              <a:t>Landsat</a:t>
            </a:r>
          </a:p>
          <a:p>
            <a:endParaRPr lang="en-US" sz="2800" b="1" dirty="0"/>
          </a:p>
          <a:p>
            <a:r>
              <a:rPr lang="en-US" sz="2800" b="1" dirty="0"/>
              <a:t>SENTINEL-1 and 2 </a:t>
            </a:r>
          </a:p>
          <a:p>
            <a:endParaRPr lang="en-US" sz="2800" b="1" dirty="0"/>
          </a:p>
          <a:p>
            <a:r>
              <a:rPr lang="en-US" sz="2800" b="1" dirty="0"/>
              <a:t>IRS/</a:t>
            </a:r>
            <a:r>
              <a:rPr lang="en-US" sz="2800" b="1" dirty="0" err="1"/>
              <a:t>Resourcesat</a:t>
            </a:r>
            <a:endParaRPr lang="en-US" sz="2800" b="1" dirty="0"/>
          </a:p>
          <a:p>
            <a:endParaRPr lang="en-US" sz="2800" b="1" dirty="0"/>
          </a:p>
          <a:p>
            <a:r>
              <a:rPr lang="en-US" sz="2800" b="1" dirty="0"/>
              <a:t>ALOS</a:t>
            </a:r>
          </a:p>
          <a:p>
            <a:endParaRPr lang="en-US" dirty="0"/>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533400"/>
            <a:ext cx="2460161" cy="369332"/>
          </a:xfrm>
          <a:prstGeom prst="rect">
            <a:avLst/>
          </a:prstGeom>
        </p:spPr>
        <p:txBody>
          <a:bodyPr wrap="none">
            <a:spAutoFit/>
          </a:bodyPr>
          <a:lstStyle/>
          <a:p>
            <a:r>
              <a:rPr lang="en-US" b="1" u="sng" dirty="0">
                <a:hlinkClick r:id="rId2"/>
              </a:rPr>
              <a:t>1.0 USGS Earth Explorer</a:t>
            </a:r>
            <a:endParaRPr lang="en-US" dirty="0"/>
          </a:p>
        </p:txBody>
      </p:sp>
      <p:sp>
        <p:nvSpPr>
          <p:cNvPr id="3" name="Rectangle 2"/>
          <p:cNvSpPr/>
          <p:nvPr/>
        </p:nvSpPr>
        <p:spPr>
          <a:xfrm>
            <a:off x="838200" y="1066800"/>
            <a:ext cx="3116109" cy="1477328"/>
          </a:xfrm>
          <a:prstGeom prst="rect">
            <a:avLst/>
          </a:prstGeom>
        </p:spPr>
        <p:txBody>
          <a:bodyPr wrap="none">
            <a:spAutoFit/>
          </a:bodyPr>
          <a:lstStyle/>
          <a:p>
            <a:r>
              <a:rPr lang="en-US" dirty="0">
                <a:hlinkClick r:id="rId3"/>
              </a:rPr>
              <a:t>https://earthexplorer.usgs.gov/</a:t>
            </a:r>
            <a:endParaRPr lang="en-US" dirty="0"/>
          </a:p>
          <a:p>
            <a:endParaRPr lang="en-US" dirty="0"/>
          </a:p>
          <a:p>
            <a:r>
              <a:rPr lang="en-US" b="1" dirty="0"/>
              <a:t>LANDSAT:</a:t>
            </a:r>
            <a:r>
              <a:rPr lang="en-US" dirty="0"/>
              <a:t>  – 40 years</a:t>
            </a:r>
          </a:p>
          <a:p>
            <a:r>
              <a:rPr lang="en-US" b="1" dirty="0"/>
              <a:t>ELEVATION:</a:t>
            </a:r>
            <a:r>
              <a:rPr lang="en-US" dirty="0"/>
              <a:t> ASTER and SRTM</a:t>
            </a:r>
          </a:p>
          <a:p>
            <a:r>
              <a:rPr lang="en-US" b="1" dirty="0"/>
              <a:t>HYPERSPECTRAL: Hyperion </a:t>
            </a:r>
            <a:endParaRPr lang="en-US" dirty="0"/>
          </a:p>
        </p:txBody>
      </p:sp>
      <p:sp>
        <p:nvSpPr>
          <p:cNvPr id="4" name="Rectangle 3"/>
          <p:cNvSpPr/>
          <p:nvPr/>
        </p:nvSpPr>
        <p:spPr>
          <a:xfrm>
            <a:off x="609600" y="3886200"/>
            <a:ext cx="7696200" cy="1200329"/>
          </a:xfrm>
          <a:prstGeom prst="rect">
            <a:avLst/>
          </a:prstGeom>
        </p:spPr>
        <p:txBody>
          <a:bodyPr wrap="square">
            <a:spAutoFit/>
          </a:bodyPr>
          <a:lstStyle/>
          <a:p>
            <a:r>
              <a:rPr lang="en-US" b="1" dirty="0"/>
              <a:t>Within, you will find open source datasets that were formed under collaboration with ISRO and ESA. This </a:t>
            </a:r>
            <a:r>
              <a:rPr lang="en-US" b="1" dirty="0">
                <a:solidFill>
                  <a:srgbClr val="FF0000"/>
                </a:solidFill>
              </a:rPr>
              <a:t>is Resourcesat-1 and 2 </a:t>
            </a:r>
            <a:r>
              <a:rPr lang="en-US" b="1" dirty="0"/>
              <a:t>as well as </a:t>
            </a:r>
            <a:r>
              <a:rPr lang="en-US" b="1" dirty="0">
                <a:solidFill>
                  <a:srgbClr val="FF0000"/>
                </a:solidFill>
              </a:rPr>
              <a:t>Sentinel-2.</a:t>
            </a:r>
            <a:r>
              <a:rPr lang="en-US" b="1" dirty="0"/>
              <a:t> Also you will find a lot of </a:t>
            </a:r>
            <a:r>
              <a:rPr lang="en-US" b="1" dirty="0">
                <a:solidFill>
                  <a:srgbClr val="FF0000"/>
                </a:solidFill>
              </a:rPr>
              <a:t>commercial hi-res sources like IKONOS-2 OrbView-3 and historical SPOT data.</a:t>
            </a:r>
          </a:p>
        </p:txBody>
      </p:sp>
      <p:sp>
        <p:nvSpPr>
          <p:cNvPr id="5" name="Rectangle 4"/>
          <p:cNvSpPr/>
          <p:nvPr/>
        </p:nvSpPr>
        <p:spPr>
          <a:xfrm>
            <a:off x="685800" y="2667000"/>
            <a:ext cx="8077200" cy="1200329"/>
          </a:xfrm>
          <a:prstGeom prst="rect">
            <a:avLst/>
          </a:prstGeom>
        </p:spPr>
        <p:txBody>
          <a:bodyPr wrap="square">
            <a:spAutoFit/>
          </a:bodyPr>
          <a:lstStyle/>
          <a:p>
            <a:r>
              <a:rPr lang="en-US" dirty="0"/>
              <a:t>One of the best portal for fetching Remote sensing data from  various satellites and aerial images, a wide range of search criteria  . Full access to NASA’s Land Data Products and Services such as </a:t>
            </a:r>
            <a:r>
              <a:rPr lang="en-US" dirty="0">
                <a:solidFill>
                  <a:srgbClr val="FF0000"/>
                </a:solidFill>
              </a:rPr>
              <a:t>Hyperion’ s </a:t>
            </a:r>
            <a:r>
              <a:rPr lang="en-US" dirty="0" err="1">
                <a:solidFill>
                  <a:srgbClr val="FF0000"/>
                </a:solidFill>
              </a:rPr>
              <a:t>hyperspectral</a:t>
            </a:r>
            <a:r>
              <a:rPr lang="en-US" dirty="0">
                <a:solidFill>
                  <a:srgbClr val="FF0000"/>
                </a:solidFill>
              </a:rPr>
              <a:t> data</a:t>
            </a:r>
            <a:r>
              <a:rPr lang="en-US" dirty="0"/>
              <a:t>, disperse </a:t>
            </a:r>
            <a:r>
              <a:rPr lang="en-US" dirty="0">
                <a:solidFill>
                  <a:srgbClr val="FF0000"/>
                </a:solidFill>
              </a:rPr>
              <a:t>Radar data </a:t>
            </a:r>
            <a:r>
              <a:rPr lang="en-US" dirty="0"/>
              <a:t>and </a:t>
            </a:r>
            <a:r>
              <a:rPr lang="en-US" dirty="0">
                <a:solidFill>
                  <a:srgbClr val="FF0000"/>
                </a:solidFill>
              </a:rPr>
              <a:t>MODIS &amp; AVHRR land surface reflectance</a:t>
            </a:r>
            <a:r>
              <a:rPr lang="en-US" dirty="0"/>
              <a:t>.</a:t>
            </a:r>
          </a:p>
        </p:txBody>
      </p:sp>
      <p:pic>
        <p:nvPicPr>
          <p:cNvPr id="92162" name="Picture 2" descr="https://i0.wp.com/geoawesomeness.com/wp-content/uploads/2013/02/timeline.jpg?ssl=1"/>
          <p:cNvPicPr>
            <a:picLocks noChangeAspect="1" noChangeArrowheads="1"/>
          </p:cNvPicPr>
          <p:nvPr/>
        </p:nvPicPr>
        <p:blipFill>
          <a:blip r:embed="rId4"/>
          <a:srcRect/>
          <a:stretch>
            <a:fillRect/>
          </a:stretch>
        </p:blipFill>
        <p:spPr bwMode="auto">
          <a:xfrm>
            <a:off x="609600" y="5181600"/>
            <a:ext cx="8077200" cy="16764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28600"/>
            <a:ext cx="2441822" cy="400110"/>
          </a:xfrm>
          <a:prstGeom prst="rect">
            <a:avLst/>
          </a:prstGeom>
        </p:spPr>
        <p:txBody>
          <a:bodyPr wrap="none">
            <a:spAutoFit/>
          </a:bodyPr>
          <a:lstStyle/>
          <a:p>
            <a:r>
              <a:rPr lang="en-US" dirty="0"/>
              <a:t> </a:t>
            </a:r>
            <a:r>
              <a:rPr lang="en-US" sz="2000" b="1" u="sng" dirty="0">
                <a:hlinkClick r:id="rId2"/>
              </a:rPr>
              <a:t>USGS Earth Explorer</a:t>
            </a:r>
            <a:r>
              <a:rPr lang="en-US" sz="2000" dirty="0"/>
              <a:t> </a:t>
            </a:r>
            <a:endParaRPr lang="en-US" dirty="0"/>
          </a:p>
        </p:txBody>
      </p:sp>
      <p:sp>
        <p:nvSpPr>
          <p:cNvPr id="3" name="Rectangle 2"/>
          <p:cNvSpPr/>
          <p:nvPr/>
        </p:nvSpPr>
        <p:spPr>
          <a:xfrm>
            <a:off x="5638800" y="381000"/>
            <a:ext cx="3116109" cy="646331"/>
          </a:xfrm>
          <a:prstGeom prst="rect">
            <a:avLst/>
          </a:prstGeom>
        </p:spPr>
        <p:txBody>
          <a:bodyPr wrap="none">
            <a:spAutoFit/>
          </a:bodyPr>
          <a:lstStyle/>
          <a:p>
            <a:r>
              <a:rPr lang="en-US" dirty="0">
                <a:hlinkClick r:id="rId3"/>
              </a:rPr>
              <a:t>https://earthexplorer.usgs.gov/</a:t>
            </a:r>
            <a:endParaRPr lang="en-US" dirty="0"/>
          </a:p>
          <a:p>
            <a:endParaRPr lang="en-US" dirty="0"/>
          </a:p>
        </p:txBody>
      </p:sp>
      <p:pic>
        <p:nvPicPr>
          <p:cNvPr id="4" name="Picture 2"/>
          <p:cNvPicPr>
            <a:picLocks noChangeAspect="1" noChangeArrowheads="1"/>
          </p:cNvPicPr>
          <p:nvPr/>
        </p:nvPicPr>
        <p:blipFill>
          <a:blip r:embed="rId4"/>
          <a:srcRect/>
          <a:stretch>
            <a:fillRect/>
          </a:stretch>
        </p:blipFill>
        <p:spPr bwMode="auto">
          <a:xfrm>
            <a:off x="0" y="762000"/>
            <a:ext cx="8763000" cy="55626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srcRect t="12346"/>
          <a:stretch>
            <a:fillRect/>
          </a:stretch>
        </p:blipFill>
        <p:spPr bwMode="auto">
          <a:xfrm>
            <a:off x="20320" y="990600"/>
            <a:ext cx="8915400" cy="47244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88FBBF-DA85-4E53-EF27-34D0225BB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65775"/>
            <a:ext cx="9220200" cy="5816025"/>
          </a:xfrm>
          <a:prstGeom prst="rect">
            <a:avLst/>
          </a:prstGeom>
        </p:spPr>
      </p:pic>
      <p:sp>
        <p:nvSpPr>
          <p:cNvPr id="4" name="TextBox 3">
            <a:extLst>
              <a:ext uri="{FF2B5EF4-FFF2-40B4-BE49-F238E27FC236}">
                <a16:creationId xmlns:a16="http://schemas.microsoft.com/office/drawing/2014/main" id="{9297B557-1B80-C4EC-C37F-F9444091F8B4}"/>
              </a:ext>
            </a:extLst>
          </p:cNvPr>
          <p:cNvSpPr txBox="1"/>
          <p:nvPr/>
        </p:nvSpPr>
        <p:spPr>
          <a:xfrm>
            <a:off x="3429000" y="381000"/>
            <a:ext cx="3962400" cy="584775"/>
          </a:xfrm>
          <a:prstGeom prst="rect">
            <a:avLst/>
          </a:prstGeom>
          <a:noFill/>
        </p:spPr>
        <p:txBody>
          <a:bodyPr wrap="square" rtlCol="0">
            <a:spAutoFit/>
          </a:bodyPr>
          <a:lstStyle/>
          <a:p>
            <a:r>
              <a:rPr lang="en-US" sz="3200" b="1" dirty="0"/>
              <a:t>Landsat-9</a:t>
            </a:r>
            <a:endParaRPr lang="en-IN" sz="3200" b="1" dirty="0"/>
          </a:p>
        </p:txBody>
      </p:sp>
    </p:spTree>
    <p:extLst>
      <p:ext uri="{BB962C8B-B14F-4D97-AF65-F5344CB8AC3E}">
        <p14:creationId xmlns:p14="http://schemas.microsoft.com/office/powerpoint/2010/main" val="4264619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57200"/>
            <a:ext cx="7620000" cy="1477328"/>
          </a:xfrm>
          <a:prstGeom prst="rect">
            <a:avLst/>
          </a:prstGeom>
        </p:spPr>
        <p:txBody>
          <a:bodyPr wrap="square">
            <a:spAutoFit/>
          </a:bodyPr>
          <a:lstStyle/>
          <a:p>
            <a:r>
              <a:rPr lang="en-US" dirty="0">
                <a:hlinkClick r:id="rId2"/>
              </a:rPr>
              <a:t> 2.   </a:t>
            </a:r>
            <a:r>
              <a:rPr lang="en-US" b="1" dirty="0">
                <a:hlinkClick r:id="rId2"/>
              </a:rPr>
              <a:t>Copernicus Open Access Hub</a:t>
            </a:r>
            <a:r>
              <a:rPr lang="en-US" b="1" dirty="0"/>
              <a:t> (previously known as Sentinels Scientific Data Hub) provides complete, free and open access to </a:t>
            </a:r>
            <a:r>
              <a:rPr lang="en-US" b="1" dirty="0">
                <a:hlinkClick r:id="rId3"/>
              </a:rPr>
              <a:t>Sentinel-1</a:t>
            </a:r>
            <a:r>
              <a:rPr lang="en-US" b="1" dirty="0"/>
              <a:t>, </a:t>
            </a:r>
            <a:r>
              <a:rPr lang="en-US" b="1" dirty="0">
                <a:hlinkClick r:id="rId4"/>
              </a:rPr>
              <a:t>Sentinel-2</a:t>
            </a:r>
            <a:r>
              <a:rPr lang="en-US" b="1" dirty="0"/>
              <a:t> and </a:t>
            </a:r>
            <a:r>
              <a:rPr lang="en-US" b="1" dirty="0">
                <a:hlinkClick r:id="rId5"/>
              </a:rPr>
              <a:t>Sentinel-3</a:t>
            </a:r>
            <a:r>
              <a:rPr lang="en-US" b="1" dirty="0"/>
              <a:t> user products, starting from the In-Orbit Commissioning Review (IOCR). </a:t>
            </a:r>
            <a:r>
              <a:rPr lang="en-US" b="1" dirty="0">
                <a:hlinkClick r:id="rId2"/>
              </a:rPr>
              <a:t>The ESA’s sentinel data</a:t>
            </a:r>
            <a:r>
              <a:rPr lang="en-US" b="1" dirty="0"/>
              <a:t> is chasing the USGS Earth Explorer with more bands and better resolution.</a:t>
            </a:r>
          </a:p>
        </p:txBody>
      </p:sp>
      <p:sp>
        <p:nvSpPr>
          <p:cNvPr id="3" name="TextBox 2"/>
          <p:cNvSpPr txBox="1"/>
          <p:nvPr/>
        </p:nvSpPr>
        <p:spPr>
          <a:xfrm>
            <a:off x="990599" y="2514600"/>
            <a:ext cx="4191001" cy="1477328"/>
          </a:xfrm>
          <a:prstGeom prst="rect">
            <a:avLst/>
          </a:prstGeom>
          <a:noFill/>
        </p:spPr>
        <p:txBody>
          <a:bodyPr wrap="square" rtlCol="0">
            <a:spAutoFit/>
          </a:bodyPr>
          <a:lstStyle/>
          <a:p>
            <a:r>
              <a:rPr lang="en-US" b="1" dirty="0"/>
              <a:t>Sentinel  1 A/B </a:t>
            </a:r>
          </a:p>
          <a:p>
            <a:r>
              <a:rPr lang="en-US" b="1" dirty="0"/>
              <a:t>C-band SAR, VV,VH mode</a:t>
            </a:r>
          </a:p>
          <a:p>
            <a:endParaRPr lang="en-US" b="1" dirty="0"/>
          </a:p>
          <a:p>
            <a:r>
              <a:rPr lang="en-US" b="1" dirty="0"/>
              <a:t>Sentinel-2</a:t>
            </a:r>
          </a:p>
          <a:p>
            <a:endParaRPr lang="en-US"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nvPicPr>
        <p:blipFill>
          <a:blip r:embed="rId2"/>
          <a:srcRect/>
          <a:stretch>
            <a:fillRect/>
          </a:stretch>
        </p:blipFill>
        <p:spPr bwMode="auto">
          <a:xfrm>
            <a:off x="609600" y="2057400"/>
            <a:ext cx="7924800" cy="4495800"/>
          </a:xfrm>
          <a:prstGeom prst="rect">
            <a:avLst/>
          </a:prstGeom>
          <a:noFill/>
          <a:ln w="9525">
            <a:noFill/>
            <a:miter lim="800000"/>
            <a:headEnd/>
            <a:tailEnd/>
          </a:ln>
          <a:effectLst/>
        </p:spPr>
      </p:pic>
      <p:sp>
        <p:nvSpPr>
          <p:cNvPr id="5" name="Rectangle 4"/>
          <p:cNvSpPr/>
          <p:nvPr/>
        </p:nvSpPr>
        <p:spPr>
          <a:xfrm>
            <a:off x="457200" y="533400"/>
            <a:ext cx="4264244" cy="369332"/>
          </a:xfrm>
          <a:prstGeom prst="rect">
            <a:avLst/>
          </a:prstGeom>
        </p:spPr>
        <p:txBody>
          <a:bodyPr wrap="none">
            <a:spAutoFit/>
          </a:bodyPr>
          <a:lstStyle/>
          <a:p>
            <a:r>
              <a:rPr lang="en-US" dirty="0">
                <a:hlinkClick r:id="rId3"/>
              </a:rPr>
              <a:t>https://scihub.copernicus.eu/dhus/#/home</a:t>
            </a:r>
            <a:endParaRPr lang="en-US" dirty="0"/>
          </a:p>
        </p:txBody>
      </p:sp>
      <p:sp>
        <p:nvSpPr>
          <p:cNvPr id="6" name="Rectangle 5"/>
          <p:cNvSpPr/>
          <p:nvPr/>
        </p:nvSpPr>
        <p:spPr>
          <a:xfrm>
            <a:off x="914400" y="1219200"/>
            <a:ext cx="2504596" cy="646331"/>
          </a:xfrm>
          <a:prstGeom prst="rect">
            <a:avLst/>
          </a:prstGeom>
        </p:spPr>
        <p:txBody>
          <a:bodyPr wrap="none">
            <a:spAutoFit/>
          </a:bodyPr>
          <a:lstStyle/>
          <a:p>
            <a:r>
              <a:rPr lang="en-US" b="1" dirty="0"/>
              <a:t>SENTINEL-1: C-band SAR</a:t>
            </a:r>
          </a:p>
          <a:p>
            <a:endParaRPr lang="en-US" dirty="0"/>
          </a:p>
        </p:txBody>
      </p:sp>
      <p:sp>
        <p:nvSpPr>
          <p:cNvPr id="7" name="Rectangle 6"/>
          <p:cNvSpPr/>
          <p:nvPr/>
        </p:nvSpPr>
        <p:spPr>
          <a:xfrm>
            <a:off x="914400" y="1600200"/>
            <a:ext cx="4784067" cy="369332"/>
          </a:xfrm>
          <a:prstGeom prst="rect">
            <a:avLst/>
          </a:prstGeom>
        </p:spPr>
        <p:txBody>
          <a:bodyPr wrap="none">
            <a:spAutoFit/>
          </a:bodyPr>
          <a:lstStyle/>
          <a:p>
            <a:r>
              <a:rPr lang="en-US" b="1" dirty="0"/>
              <a:t>SENTINEL- 2: 10 m resolution,  spectral bands in </a:t>
            </a:r>
            <a:endParaRPr lang="en-US" dirty="0"/>
          </a:p>
        </p:txBody>
      </p:sp>
      <p:sp>
        <p:nvSpPr>
          <p:cNvPr id="8" name="Rectangle 7"/>
          <p:cNvSpPr/>
          <p:nvPr/>
        </p:nvSpPr>
        <p:spPr>
          <a:xfrm>
            <a:off x="381000" y="0"/>
            <a:ext cx="2940228" cy="369332"/>
          </a:xfrm>
          <a:prstGeom prst="rect">
            <a:avLst/>
          </a:prstGeom>
        </p:spPr>
        <p:txBody>
          <a:bodyPr wrap="none">
            <a:spAutoFit/>
          </a:bodyPr>
          <a:lstStyle/>
          <a:p>
            <a:r>
              <a:rPr lang="en-US" b="1" dirty="0"/>
              <a:t>Copernicus Open Access Hub</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47011D-C6DA-ED4A-A382-69D98A8AF5F7}"/>
              </a:ext>
            </a:extLst>
          </p:cNvPr>
          <p:cNvSpPr txBox="1"/>
          <p:nvPr/>
        </p:nvSpPr>
        <p:spPr>
          <a:xfrm>
            <a:off x="152400" y="381000"/>
            <a:ext cx="4572000" cy="5632311"/>
          </a:xfrm>
          <a:prstGeom prst="rect">
            <a:avLst/>
          </a:prstGeom>
          <a:noFill/>
        </p:spPr>
        <p:txBody>
          <a:bodyPr wrap="square">
            <a:spAutoFit/>
          </a:bodyPr>
          <a:lstStyle/>
          <a:p>
            <a:r>
              <a:rPr lang="en-IN" b="1" dirty="0"/>
              <a:t>Past Satellites </a:t>
            </a:r>
          </a:p>
          <a:p>
            <a:pPr>
              <a:buFont typeface="Arial" panose="020B0604020202020204" pitchFamily="34" charset="0"/>
              <a:buChar char="•"/>
            </a:pPr>
            <a:r>
              <a:rPr lang="en-IN" b="1" dirty="0">
                <a:hlinkClick r:id="rId2"/>
              </a:rPr>
              <a:t>Aryabhata, 1975 </a:t>
            </a:r>
            <a:endParaRPr lang="en-IN" b="1" dirty="0"/>
          </a:p>
          <a:p>
            <a:pPr>
              <a:buFont typeface="Arial" panose="020B0604020202020204" pitchFamily="34" charset="0"/>
              <a:buChar char="•"/>
            </a:pPr>
            <a:r>
              <a:rPr lang="en-IN" b="1" dirty="0" err="1">
                <a:hlinkClick r:id="rId3"/>
              </a:rPr>
              <a:t>Bhaskara</a:t>
            </a:r>
            <a:r>
              <a:rPr lang="en-IN" b="1" dirty="0">
                <a:hlinkClick r:id="rId3"/>
              </a:rPr>
              <a:t> I, 1979 </a:t>
            </a:r>
            <a:endParaRPr lang="en-IN" b="1" dirty="0"/>
          </a:p>
          <a:p>
            <a:pPr>
              <a:buFont typeface="Arial" panose="020B0604020202020204" pitchFamily="34" charset="0"/>
              <a:buChar char="•"/>
            </a:pPr>
            <a:r>
              <a:rPr lang="en-IN" b="1" dirty="0" err="1">
                <a:hlinkClick r:id="rId4"/>
              </a:rPr>
              <a:t>Bhaskara</a:t>
            </a:r>
            <a:r>
              <a:rPr lang="en-IN" b="1" dirty="0">
                <a:hlinkClick r:id="rId4"/>
              </a:rPr>
              <a:t> II, 1981 </a:t>
            </a:r>
            <a:endParaRPr lang="en-IN" b="1" dirty="0"/>
          </a:p>
          <a:p>
            <a:pPr>
              <a:buFont typeface="Arial" panose="020B0604020202020204" pitchFamily="34" charset="0"/>
              <a:buChar char="•"/>
            </a:pPr>
            <a:r>
              <a:rPr lang="en-IN" b="1" dirty="0">
                <a:hlinkClick r:id="rId5"/>
              </a:rPr>
              <a:t>Rohini Series, 1980-83 </a:t>
            </a:r>
            <a:endParaRPr lang="en-IN" b="1" dirty="0"/>
          </a:p>
          <a:p>
            <a:pPr>
              <a:buFont typeface="Arial" panose="020B0604020202020204" pitchFamily="34" charset="0"/>
              <a:buChar char="•"/>
            </a:pPr>
            <a:r>
              <a:rPr lang="en-IN" b="1" dirty="0">
                <a:hlinkClick r:id="rId6"/>
              </a:rPr>
              <a:t>SROSS Series, 1985-92</a:t>
            </a:r>
            <a:r>
              <a:rPr lang="en-IN" b="1" dirty="0"/>
              <a:t> </a:t>
            </a:r>
          </a:p>
          <a:p>
            <a:pPr>
              <a:buFont typeface="Arial" panose="020B0604020202020204" pitchFamily="34" charset="0"/>
              <a:buChar char="•"/>
            </a:pPr>
            <a:r>
              <a:rPr lang="en-IN" b="1" dirty="0">
                <a:hlinkClick r:id="rId7"/>
              </a:rPr>
              <a:t>IRS-1A, 1988 </a:t>
            </a:r>
            <a:endParaRPr lang="en-IN" b="1" dirty="0"/>
          </a:p>
          <a:p>
            <a:pPr>
              <a:buFont typeface="Arial" panose="020B0604020202020204" pitchFamily="34" charset="0"/>
              <a:buChar char="•"/>
            </a:pPr>
            <a:r>
              <a:rPr lang="en-IN" b="1" dirty="0">
                <a:hlinkClick r:id="rId8"/>
              </a:rPr>
              <a:t>IRS-P1, 1993 </a:t>
            </a:r>
            <a:endParaRPr lang="en-IN" b="1" dirty="0"/>
          </a:p>
          <a:p>
            <a:pPr>
              <a:buFont typeface="Arial" panose="020B0604020202020204" pitchFamily="34" charset="0"/>
              <a:buChar char="•"/>
            </a:pPr>
            <a:r>
              <a:rPr lang="en-IN" b="1" dirty="0">
                <a:hlinkClick r:id="rId9"/>
              </a:rPr>
              <a:t>IRS-1B, 1991 </a:t>
            </a:r>
            <a:endParaRPr lang="en-IN" b="1" dirty="0"/>
          </a:p>
          <a:p>
            <a:pPr>
              <a:buFont typeface="Arial" panose="020B0604020202020204" pitchFamily="34" charset="0"/>
              <a:buChar char="•"/>
            </a:pPr>
            <a:r>
              <a:rPr lang="en-IN" b="1" dirty="0">
                <a:hlinkClick r:id="rId10"/>
              </a:rPr>
              <a:t>IRS-P2, 1994 </a:t>
            </a:r>
            <a:endParaRPr lang="en-IN" b="1" dirty="0"/>
          </a:p>
          <a:p>
            <a:pPr>
              <a:buFont typeface="Arial" panose="020B0604020202020204" pitchFamily="34" charset="0"/>
              <a:buChar char="•"/>
            </a:pPr>
            <a:r>
              <a:rPr lang="en-IN" b="1" dirty="0">
                <a:hlinkClick r:id="rId11"/>
              </a:rPr>
              <a:t>IRS-1C, 1995 </a:t>
            </a:r>
            <a:endParaRPr lang="en-IN" b="1" dirty="0"/>
          </a:p>
          <a:p>
            <a:pPr>
              <a:buFont typeface="Arial" panose="020B0604020202020204" pitchFamily="34" charset="0"/>
              <a:buChar char="•"/>
            </a:pPr>
            <a:r>
              <a:rPr lang="en-IN" b="1" dirty="0">
                <a:hlinkClick r:id="rId12"/>
              </a:rPr>
              <a:t>IRS-P3, 1996 </a:t>
            </a:r>
            <a:endParaRPr lang="en-IN" b="1" dirty="0"/>
          </a:p>
          <a:p>
            <a:pPr>
              <a:buFont typeface="Arial" panose="020B0604020202020204" pitchFamily="34" charset="0"/>
              <a:buChar char="•"/>
            </a:pPr>
            <a:r>
              <a:rPr lang="en-IN" b="1" dirty="0">
                <a:hlinkClick r:id="rId13"/>
              </a:rPr>
              <a:t>IRS-1D, 1997 </a:t>
            </a:r>
            <a:endParaRPr lang="en-IN" b="1" dirty="0"/>
          </a:p>
          <a:p>
            <a:pPr>
              <a:buFont typeface="Arial" panose="020B0604020202020204" pitchFamily="34" charset="0"/>
              <a:buChar char="•"/>
            </a:pPr>
            <a:r>
              <a:rPr lang="en-IN" b="1" dirty="0">
                <a:hlinkClick r:id="rId14"/>
              </a:rPr>
              <a:t>IRS-P4, 1999 (</a:t>
            </a:r>
            <a:r>
              <a:rPr lang="en-IN" b="1" dirty="0" err="1">
                <a:hlinkClick r:id="rId14"/>
              </a:rPr>
              <a:t>Oceansat</a:t>
            </a:r>
            <a:r>
              <a:rPr lang="en-IN" b="1" dirty="0">
                <a:hlinkClick r:id="rId14"/>
              </a:rPr>
              <a:t>)</a:t>
            </a:r>
            <a:r>
              <a:rPr lang="en-IN" b="1" dirty="0">
                <a:hlinkClick r:id="rId15"/>
              </a:rPr>
              <a:t> </a:t>
            </a:r>
          </a:p>
          <a:p>
            <a:pPr>
              <a:buFont typeface="Arial" panose="020B0604020202020204" pitchFamily="34" charset="0"/>
              <a:buChar char="•"/>
            </a:pPr>
            <a:r>
              <a:rPr lang="en-IN" b="1" dirty="0">
                <a:hlinkClick r:id="rId15"/>
              </a:rPr>
              <a:t>IRS-P6, 2003 (Resourcesat-1)</a:t>
            </a:r>
            <a:r>
              <a:rPr lang="en-IN" b="1" dirty="0"/>
              <a:t> </a:t>
            </a:r>
          </a:p>
          <a:p>
            <a:pPr>
              <a:buFont typeface="Arial" panose="020B0604020202020204" pitchFamily="34" charset="0"/>
              <a:buChar char="•"/>
            </a:pPr>
            <a:r>
              <a:rPr lang="en-IN" b="1" dirty="0">
                <a:hlinkClick r:id="rId16"/>
              </a:rPr>
              <a:t>IRS-P5, 2005 (Cartosat-1)</a:t>
            </a:r>
            <a:r>
              <a:rPr lang="en-IN" b="1" dirty="0"/>
              <a:t> </a:t>
            </a:r>
          </a:p>
          <a:p>
            <a:pPr>
              <a:buFont typeface="Arial" panose="020B0604020202020204" pitchFamily="34" charset="0"/>
              <a:buChar char="•"/>
            </a:pPr>
            <a:r>
              <a:rPr lang="en-IN" b="1" dirty="0">
                <a:hlinkClick r:id="rId17"/>
              </a:rPr>
              <a:t>IRS-P7, 2007 (Cartosat-2) </a:t>
            </a:r>
            <a:endParaRPr lang="en-IN" b="1" dirty="0"/>
          </a:p>
          <a:p>
            <a:pPr>
              <a:buFont typeface="Arial" panose="020B0604020202020204" pitchFamily="34" charset="0"/>
              <a:buChar char="•"/>
            </a:pPr>
            <a:r>
              <a:rPr lang="en-IN" b="1" dirty="0">
                <a:hlinkClick r:id="rId18"/>
              </a:rPr>
              <a:t>IRS-P6, 2011 (Resourcesat-2)</a:t>
            </a:r>
            <a:r>
              <a:rPr lang="en-IN" b="1" dirty="0"/>
              <a:t> </a:t>
            </a:r>
          </a:p>
          <a:p>
            <a:pPr>
              <a:buFont typeface="Arial" panose="020B0604020202020204" pitchFamily="34" charset="0"/>
              <a:buChar char="•"/>
            </a:pPr>
            <a:r>
              <a:rPr lang="en-IN" b="1" dirty="0">
                <a:hlinkClick r:id="rId19"/>
              </a:rPr>
              <a:t>RISAT-1, 2012 (RISAT-1) </a:t>
            </a:r>
            <a:endParaRPr lang="en-IN" b="1" dirty="0"/>
          </a:p>
          <a:p>
            <a:pPr>
              <a:buFont typeface="Arial" panose="020B0604020202020204" pitchFamily="34" charset="0"/>
              <a:buChar char="•"/>
            </a:pPr>
            <a:r>
              <a:rPr lang="en-IN" b="1" dirty="0"/>
              <a:t> </a:t>
            </a:r>
          </a:p>
        </p:txBody>
      </p:sp>
      <p:graphicFrame>
        <p:nvGraphicFramePr>
          <p:cNvPr id="4" name="Table 3">
            <a:extLst>
              <a:ext uri="{FF2B5EF4-FFF2-40B4-BE49-F238E27FC236}">
                <a16:creationId xmlns:a16="http://schemas.microsoft.com/office/drawing/2014/main" id="{70F6FF15-08D0-43B2-52C2-7BE93F7773A2}"/>
              </a:ext>
            </a:extLst>
          </p:cNvPr>
          <p:cNvGraphicFramePr>
            <a:graphicFrameLocks noGrp="1"/>
          </p:cNvGraphicFramePr>
          <p:nvPr/>
        </p:nvGraphicFramePr>
        <p:xfrm>
          <a:off x="3488657" y="1448753"/>
          <a:ext cx="2166685" cy="4828858"/>
        </p:xfrm>
        <a:graphic>
          <a:graphicData uri="http://schemas.openxmlformats.org/drawingml/2006/table">
            <a:tbl>
              <a:tblPr/>
              <a:tblGrid>
                <a:gridCol w="433337">
                  <a:extLst>
                    <a:ext uri="{9D8B030D-6E8A-4147-A177-3AD203B41FA5}">
                      <a16:colId xmlns:a16="http://schemas.microsoft.com/office/drawing/2014/main" val="2743178329"/>
                    </a:ext>
                  </a:extLst>
                </a:gridCol>
                <a:gridCol w="433337">
                  <a:extLst>
                    <a:ext uri="{9D8B030D-6E8A-4147-A177-3AD203B41FA5}">
                      <a16:colId xmlns:a16="http://schemas.microsoft.com/office/drawing/2014/main" val="2642141745"/>
                    </a:ext>
                  </a:extLst>
                </a:gridCol>
                <a:gridCol w="433337">
                  <a:extLst>
                    <a:ext uri="{9D8B030D-6E8A-4147-A177-3AD203B41FA5}">
                      <a16:colId xmlns:a16="http://schemas.microsoft.com/office/drawing/2014/main" val="124829689"/>
                    </a:ext>
                  </a:extLst>
                </a:gridCol>
                <a:gridCol w="433337">
                  <a:extLst>
                    <a:ext uri="{9D8B030D-6E8A-4147-A177-3AD203B41FA5}">
                      <a16:colId xmlns:a16="http://schemas.microsoft.com/office/drawing/2014/main" val="2092391188"/>
                    </a:ext>
                  </a:extLst>
                </a:gridCol>
                <a:gridCol w="433337">
                  <a:extLst>
                    <a:ext uri="{9D8B030D-6E8A-4147-A177-3AD203B41FA5}">
                      <a16:colId xmlns:a16="http://schemas.microsoft.com/office/drawing/2014/main" val="1368802294"/>
                    </a:ext>
                  </a:extLst>
                </a:gridCol>
              </a:tblGrid>
              <a:tr h="168520">
                <a:tc>
                  <a:txBody>
                    <a:bodyPr/>
                    <a:lstStyle/>
                    <a:p>
                      <a:r>
                        <a:rPr lang="en-IN" sz="500" b="1"/>
                        <a:t>Name of the Satellite</a:t>
                      </a:r>
                      <a:endParaRPr lang="en-IN" sz="500"/>
                    </a:p>
                  </a:txBody>
                  <a:tcPr marL="24074" marR="24074" marT="12037" marB="12037" anchor="ctr">
                    <a:lnL>
                      <a:noFill/>
                    </a:lnL>
                    <a:lnR>
                      <a:noFill/>
                    </a:lnR>
                    <a:lnT>
                      <a:noFill/>
                    </a:lnT>
                    <a:lnB>
                      <a:noFill/>
                    </a:lnB>
                  </a:tcPr>
                </a:tc>
                <a:tc>
                  <a:txBody>
                    <a:bodyPr/>
                    <a:lstStyle/>
                    <a:p>
                      <a:r>
                        <a:rPr lang="en-IN" sz="500" b="1"/>
                        <a:t>Launch Date</a:t>
                      </a:r>
                      <a:endParaRPr lang="en-IN" sz="500"/>
                    </a:p>
                  </a:txBody>
                  <a:tcPr marL="24074" marR="24074" marT="12037" marB="12037" anchor="ctr">
                    <a:lnL>
                      <a:noFill/>
                    </a:lnL>
                    <a:lnR>
                      <a:noFill/>
                    </a:lnR>
                    <a:lnT>
                      <a:noFill/>
                    </a:lnT>
                    <a:lnB>
                      <a:noFill/>
                    </a:lnB>
                  </a:tcPr>
                </a:tc>
                <a:tc>
                  <a:txBody>
                    <a:bodyPr/>
                    <a:lstStyle/>
                    <a:p>
                      <a:r>
                        <a:rPr lang="en-IN" sz="500" b="1"/>
                        <a:t>Launch Vehicle</a:t>
                      </a:r>
                      <a:endParaRPr lang="en-IN" sz="500"/>
                    </a:p>
                  </a:txBody>
                  <a:tcPr marL="24074" marR="24074" marT="12037" marB="12037" anchor="ctr">
                    <a:lnL>
                      <a:noFill/>
                    </a:lnL>
                    <a:lnR>
                      <a:noFill/>
                    </a:lnR>
                    <a:lnT>
                      <a:noFill/>
                    </a:lnT>
                    <a:lnB>
                      <a:noFill/>
                    </a:lnB>
                  </a:tcPr>
                </a:tc>
                <a:tc>
                  <a:txBody>
                    <a:bodyPr/>
                    <a:lstStyle/>
                    <a:p>
                      <a:r>
                        <a:rPr lang="en-IN" sz="500" b="1"/>
                        <a:t>Orbit Type</a:t>
                      </a:r>
                      <a:endParaRPr lang="en-IN" sz="500"/>
                    </a:p>
                  </a:txBody>
                  <a:tcPr marL="24074" marR="24074" marT="12037" marB="12037" anchor="ctr">
                    <a:lnL>
                      <a:noFill/>
                    </a:lnL>
                    <a:lnR>
                      <a:noFill/>
                    </a:lnR>
                    <a:lnT>
                      <a:noFill/>
                    </a:lnT>
                    <a:lnB>
                      <a:noFill/>
                    </a:lnB>
                  </a:tcPr>
                </a:tc>
                <a:tc>
                  <a:txBody>
                    <a:bodyPr/>
                    <a:lstStyle/>
                    <a:p>
                      <a:r>
                        <a:rPr lang="en-IN" sz="500" b="1"/>
                        <a:t>Application</a:t>
                      </a:r>
                      <a:endParaRPr lang="en-IN" sz="500"/>
                    </a:p>
                  </a:txBody>
                  <a:tcPr marL="24074" marR="24074" marT="12037" marB="12037" anchor="ctr">
                    <a:lnL>
                      <a:noFill/>
                    </a:lnL>
                    <a:lnR>
                      <a:noFill/>
                    </a:lnR>
                    <a:lnT>
                      <a:noFill/>
                    </a:lnT>
                    <a:lnB>
                      <a:noFill/>
                    </a:lnB>
                  </a:tcPr>
                </a:tc>
                <a:extLst>
                  <a:ext uri="{0D108BD9-81ED-4DB2-BD59-A6C34878D82A}">
                    <a16:rowId xmlns:a16="http://schemas.microsoft.com/office/drawing/2014/main" val="1377543452"/>
                  </a:ext>
                </a:extLst>
              </a:tr>
              <a:tr h="312966">
                <a:tc>
                  <a:txBody>
                    <a:bodyPr/>
                    <a:lstStyle/>
                    <a:p>
                      <a:r>
                        <a:rPr lang="en-IN" sz="500"/>
                        <a:t>EOS-01</a:t>
                      </a:r>
                    </a:p>
                  </a:txBody>
                  <a:tcPr marL="24074" marR="24074" marT="12037" marB="12037" anchor="ctr">
                    <a:lnL>
                      <a:noFill/>
                    </a:lnL>
                    <a:lnR>
                      <a:noFill/>
                    </a:lnR>
                    <a:lnT>
                      <a:noFill/>
                    </a:lnT>
                    <a:lnB>
                      <a:noFill/>
                    </a:lnB>
                  </a:tcPr>
                </a:tc>
                <a:tc>
                  <a:txBody>
                    <a:bodyPr/>
                    <a:lstStyle/>
                    <a:p>
                      <a:r>
                        <a:rPr lang="en-IN" sz="500"/>
                        <a:t>7-Nov-20</a:t>
                      </a:r>
                    </a:p>
                  </a:txBody>
                  <a:tcPr marL="24074" marR="24074" marT="12037" marB="12037" anchor="ctr">
                    <a:lnL>
                      <a:noFill/>
                    </a:lnL>
                    <a:lnR>
                      <a:noFill/>
                    </a:lnR>
                    <a:lnT>
                      <a:noFill/>
                    </a:lnT>
                    <a:lnB>
                      <a:noFill/>
                    </a:lnB>
                  </a:tcPr>
                </a:tc>
                <a:tc>
                  <a:txBody>
                    <a:bodyPr/>
                    <a:lstStyle/>
                    <a:p>
                      <a:r>
                        <a:rPr lang="en-IN" sz="500"/>
                        <a:t>PSLV-C49/EOS-01</a:t>
                      </a:r>
                    </a:p>
                  </a:txBody>
                  <a:tcPr marL="24074" marR="24074" marT="12037" marB="12037" anchor="ctr">
                    <a:lnL>
                      <a:noFill/>
                    </a:lnL>
                    <a:lnR>
                      <a:noFill/>
                    </a:lnR>
                    <a:lnT>
                      <a:noFill/>
                    </a:lnT>
                    <a:lnB>
                      <a:noFill/>
                    </a:lnB>
                  </a:tcPr>
                </a:tc>
                <a:tc>
                  <a:txBody>
                    <a:bodyPr/>
                    <a:lstStyle/>
                    <a:p>
                      <a:r>
                        <a:rPr lang="en-IN" sz="500"/>
                        <a:t>LEO</a:t>
                      </a:r>
                    </a:p>
                  </a:txBody>
                  <a:tcPr marL="24074" marR="24074" marT="12037" marB="12037" anchor="ctr">
                    <a:lnL>
                      <a:noFill/>
                    </a:lnL>
                    <a:lnR>
                      <a:noFill/>
                    </a:lnR>
                    <a:lnT>
                      <a:noFill/>
                    </a:lnT>
                    <a:lnB>
                      <a:noFill/>
                    </a:lnB>
                  </a:tcPr>
                </a:tc>
                <a:tc>
                  <a:txBody>
                    <a:bodyPr/>
                    <a:lstStyle/>
                    <a:p>
                      <a:r>
                        <a:rPr lang="en-US" sz="500"/>
                        <a:t>Disaster Management System,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931901364"/>
                  </a:ext>
                </a:extLst>
              </a:tr>
              <a:tr h="312966">
                <a:tc>
                  <a:txBody>
                    <a:bodyPr/>
                    <a:lstStyle/>
                    <a:p>
                      <a:r>
                        <a:rPr lang="en-IN" sz="500"/>
                        <a:t>RISAT-2BR1</a:t>
                      </a:r>
                    </a:p>
                  </a:txBody>
                  <a:tcPr marL="24074" marR="24074" marT="12037" marB="12037" anchor="ctr">
                    <a:lnL>
                      <a:noFill/>
                    </a:lnL>
                    <a:lnR>
                      <a:noFill/>
                    </a:lnR>
                    <a:lnT>
                      <a:noFill/>
                    </a:lnT>
                    <a:lnB>
                      <a:noFill/>
                    </a:lnB>
                  </a:tcPr>
                </a:tc>
                <a:tc>
                  <a:txBody>
                    <a:bodyPr/>
                    <a:lstStyle/>
                    <a:p>
                      <a:r>
                        <a:rPr lang="en-IN" sz="500"/>
                        <a:t>11-Dec-19</a:t>
                      </a:r>
                    </a:p>
                  </a:txBody>
                  <a:tcPr marL="24074" marR="24074" marT="12037" marB="12037" anchor="ctr">
                    <a:lnL>
                      <a:noFill/>
                    </a:lnL>
                    <a:lnR>
                      <a:noFill/>
                    </a:lnR>
                    <a:lnT>
                      <a:noFill/>
                    </a:lnT>
                    <a:lnB>
                      <a:noFill/>
                    </a:lnB>
                  </a:tcPr>
                </a:tc>
                <a:tc>
                  <a:txBody>
                    <a:bodyPr/>
                    <a:lstStyle/>
                    <a:p>
                      <a:r>
                        <a:rPr lang="en-IN" sz="500"/>
                        <a:t>PSLV-C48/RISAT-2BR1</a:t>
                      </a:r>
                    </a:p>
                  </a:txBody>
                  <a:tcPr marL="24074" marR="24074" marT="12037" marB="12037" anchor="ctr">
                    <a:lnL>
                      <a:noFill/>
                    </a:lnL>
                    <a:lnR>
                      <a:noFill/>
                    </a:lnR>
                    <a:lnT>
                      <a:noFill/>
                    </a:lnT>
                    <a:lnB>
                      <a:noFill/>
                    </a:lnB>
                  </a:tcPr>
                </a:tc>
                <a:tc>
                  <a:txBody>
                    <a:bodyPr/>
                    <a:lstStyle/>
                    <a:p>
                      <a:r>
                        <a:rPr lang="en-IN" sz="500"/>
                        <a:t>LEO</a:t>
                      </a:r>
                    </a:p>
                  </a:txBody>
                  <a:tcPr marL="24074" marR="24074" marT="12037" marB="12037" anchor="ctr">
                    <a:lnL>
                      <a:noFill/>
                    </a:lnL>
                    <a:lnR>
                      <a:noFill/>
                    </a:lnR>
                    <a:lnT>
                      <a:noFill/>
                    </a:lnT>
                    <a:lnB>
                      <a:noFill/>
                    </a:lnB>
                  </a:tcPr>
                </a:tc>
                <a:tc>
                  <a:txBody>
                    <a:bodyPr/>
                    <a:lstStyle/>
                    <a:p>
                      <a:r>
                        <a:rPr lang="en-US" sz="500"/>
                        <a:t>Disaster Management System,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3363638588"/>
                  </a:ext>
                </a:extLst>
              </a:tr>
              <a:tr h="240743">
                <a:tc>
                  <a:txBody>
                    <a:bodyPr/>
                    <a:lstStyle/>
                    <a:p>
                      <a:r>
                        <a:rPr lang="en-IN" sz="500"/>
                        <a:t>Cartosat-3</a:t>
                      </a:r>
                    </a:p>
                  </a:txBody>
                  <a:tcPr marL="24074" marR="24074" marT="12037" marB="12037" anchor="ctr">
                    <a:lnL>
                      <a:noFill/>
                    </a:lnL>
                    <a:lnR>
                      <a:noFill/>
                    </a:lnR>
                    <a:lnT>
                      <a:noFill/>
                    </a:lnT>
                    <a:lnB>
                      <a:noFill/>
                    </a:lnB>
                  </a:tcPr>
                </a:tc>
                <a:tc>
                  <a:txBody>
                    <a:bodyPr/>
                    <a:lstStyle/>
                    <a:p>
                      <a:r>
                        <a:rPr lang="en-IN" sz="500"/>
                        <a:t>27-Nov-19</a:t>
                      </a:r>
                    </a:p>
                  </a:txBody>
                  <a:tcPr marL="24074" marR="24074" marT="12037" marB="12037" anchor="ctr">
                    <a:lnL>
                      <a:noFill/>
                    </a:lnL>
                    <a:lnR>
                      <a:noFill/>
                    </a:lnR>
                    <a:lnT>
                      <a:noFill/>
                    </a:lnT>
                    <a:lnB>
                      <a:noFill/>
                    </a:lnB>
                  </a:tcPr>
                </a:tc>
                <a:tc>
                  <a:txBody>
                    <a:bodyPr/>
                    <a:lstStyle/>
                    <a:p>
                      <a:r>
                        <a:rPr lang="en-IN" sz="500"/>
                        <a:t>PSLV-C47 / Cartosat-3 Mission</a:t>
                      </a:r>
                    </a:p>
                  </a:txBody>
                  <a:tcPr marL="24074" marR="24074" marT="12037" marB="12037" anchor="ctr">
                    <a:lnL>
                      <a:noFill/>
                    </a:lnL>
                    <a:lnR>
                      <a:noFill/>
                    </a:lnR>
                    <a:lnT>
                      <a:noFill/>
                    </a:lnT>
                    <a:lnB>
                      <a:noFill/>
                    </a:lnB>
                  </a:tcPr>
                </a:tc>
                <a:tc>
                  <a:txBody>
                    <a:bodyPr/>
                    <a:lstStyle/>
                    <a:p>
                      <a:r>
                        <a:rPr lang="en-IN" sz="500"/>
                        <a:t>SSPO</a:t>
                      </a:r>
                    </a:p>
                  </a:txBody>
                  <a:tcPr marL="24074" marR="24074" marT="12037" marB="12037" anchor="ctr">
                    <a:lnL>
                      <a:noFill/>
                    </a:lnL>
                    <a:lnR>
                      <a:noFill/>
                    </a:lnR>
                    <a:lnT>
                      <a:noFill/>
                    </a:lnT>
                    <a:lnB>
                      <a:noFill/>
                    </a:lnB>
                  </a:tcPr>
                </a:tc>
                <a:tc>
                  <a:txBody>
                    <a:bodyPr/>
                    <a:lstStyle/>
                    <a:p>
                      <a:r>
                        <a:rPr lang="en-IN" sz="500"/>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2010422034"/>
                  </a:ext>
                </a:extLst>
              </a:tr>
              <a:tr h="312966">
                <a:tc>
                  <a:txBody>
                    <a:bodyPr/>
                    <a:lstStyle/>
                    <a:p>
                      <a:r>
                        <a:rPr lang="en-IN" sz="500"/>
                        <a:t>RISAT-2B</a:t>
                      </a:r>
                    </a:p>
                  </a:txBody>
                  <a:tcPr marL="24074" marR="24074" marT="12037" marB="12037" anchor="ctr">
                    <a:lnL>
                      <a:noFill/>
                    </a:lnL>
                    <a:lnR>
                      <a:noFill/>
                    </a:lnR>
                    <a:lnT>
                      <a:noFill/>
                    </a:lnT>
                    <a:lnB>
                      <a:noFill/>
                    </a:lnB>
                  </a:tcPr>
                </a:tc>
                <a:tc>
                  <a:txBody>
                    <a:bodyPr/>
                    <a:lstStyle/>
                    <a:p>
                      <a:r>
                        <a:rPr lang="en-IN" sz="500"/>
                        <a:t>22-May-19</a:t>
                      </a:r>
                    </a:p>
                  </a:txBody>
                  <a:tcPr marL="24074" marR="24074" marT="12037" marB="12037" anchor="ctr">
                    <a:lnL>
                      <a:noFill/>
                    </a:lnL>
                    <a:lnR>
                      <a:noFill/>
                    </a:lnR>
                    <a:lnT>
                      <a:noFill/>
                    </a:lnT>
                    <a:lnB>
                      <a:noFill/>
                    </a:lnB>
                  </a:tcPr>
                </a:tc>
                <a:tc>
                  <a:txBody>
                    <a:bodyPr/>
                    <a:lstStyle/>
                    <a:p>
                      <a:r>
                        <a:rPr lang="en-IN" sz="500"/>
                        <a:t>PSLV-C46 Mission</a:t>
                      </a:r>
                    </a:p>
                  </a:txBody>
                  <a:tcPr marL="24074" marR="24074" marT="12037" marB="12037" anchor="ctr">
                    <a:lnL>
                      <a:noFill/>
                    </a:lnL>
                    <a:lnR>
                      <a:noFill/>
                    </a:lnR>
                    <a:lnT>
                      <a:noFill/>
                    </a:lnT>
                    <a:lnB>
                      <a:noFill/>
                    </a:lnB>
                  </a:tcPr>
                </a:tc>
                <a:tc>
                  <a:txBody>
                    <a:bodyPr/>
                    <a:lstStyle/>
                    <a:p>
                      <a:r>
                        <a:rPr lang="en-IN" sz="500"/>
                        <a:t>LEO</a:t>
                      </a:r>
                    </a:p>
                  </a:txBody>
                  <a:tcPr marL="24074" marR="24074" marT="12037" marB="12037" anchor="ctr">
                    <a:lnL>
                      <a:noFill/>
                    </a:lnL>
                    <a:lnR>
                      <a:noFill/>
                    </a:lnR>
                    <a:lnT>
                      <a:noFill/>
                    </a:lnT>
                    <a:lnB>
                      <a:noFill/>
                    </a:lnB>
                  </a:tcPr>
                </a:tc>
                <a:tc>
                  <a:txBody>
                    <a:bodyPr/>
                    <a:lstStyle/>
                    <a:p>
                      <a:r>
                        <a:rPr lang="en-US" sz="500"/>
                        <a:t>Disaster Management System,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026328171"/>
                  </a:ext>
                </a:extLst>
              </a:tr>
              <a:tr h="168520">
                <a:tc>
                  <a:txBody>
                    <a:bodyPr/>
                    <a:lstStyle/>
                    <a:p>
                      <a:r>
                        <a:rPr lang="en-IN" sz="500"/>
                        <a:t>HysIS</a:t>
                      </a:r>
                    </a:p>
                  </a:txBody>
                  <a:tcPr marL="24074" marR="24074" marT="12037" marB="12037" anchor="ctr">
                    <a:lnL>
                      <a:noFill/>
                    </a:lnL>
                    <a:lnR>
                      <a:noFill/>
                    </a:lnR>
                    <a:lnT>
                      <a:noFill/>
                    </a:lnT>
                    <a:lnB>
                      <a:noFill/>
                    </a:lnB>
                  </a:tcPr>
                </a:tc>
                <a:tc>
                  <a:txBody>
                    <a:bodyPr/>
                    <a:lstStyle/>
                    <a:p>
                      <a:r>
                        <a:rPr lang="en-IN" sz="500"/>
                        <a:t>29-Nov-18</a:t>
                      </a:r>
                    </a:p>
                  </a:txBody>
                  <a:tcPr marL="24074" marR="24074" marT="12037" marB="12037" anchor="ctr">
                    <a:lnL>
                      <a:noFill/>
                    </a:lnL>
                    <a:lnR>
                      <a:noFill/>
                    </a:lnR>
                    <a:lnT>
                      <a:noFill/>
                    </a:lnT>
                    <a:lnB>
                      <a:noFill/>
                    </a:lnB>
                  </a:tcPr>
                </a:tc>
                <a:tc>
                  <a:txBody>
                    <a:bodyPr/>
                    <a:lstStyle/>
                    <a:p>
                      <a:r>
                        <a:rPr lang="en-IN" sz="500"/>
                        <a:t>PSLV-C43 / HysIS Mission</a:t>
                      </a:r>
                    </a:p>
                  </a:txBody>
                  <a:tcPr marL="24074" marR="24074" marT="12037" marB="12037" anchor="ctr">
                    <a:lnL>
                      <a:noFill/>
                    </a:lnL>
                    <a:lnR>
                      <a:noFill/>
                    </a:lnR>
                    <a:lnT>
                      <a:noFill/>
                    </a:lnT>
                    <a:lnB>
                      <a:noFill/>
                    </a:lnB>
                  </a:tcPr>
                </a:tc>
                <a:tc>
                  <a:txBody>
                    <a:bodyPr/>
                    <a:lstStyle/>
                    <a:p>
                      <a:r>
                        <a:rPr lang="en-IN" sz="500"/>
                        <a:t>SSPO</a:t>
                      </a:r>
                    </a:p>
                  </a:txBody>
                  <a:tcPr marL="24074" marR="24074" marT="12037" marB="12037" anchor="ctr">
                    <a:lnL>
                      <a:noFill/>
                    </a:lnL>
                    <a:lnR>
                      <a:noFill/>
                    </a:lnR>
                    <a:lnT>
                      <a:noFill/>
                    </a:lnT>
                    <a:lnB>
                      <a:noFill/>
                    </a:lnB>
                  </a:tcPr>
                </a:tc>
                <a:tc>
                  <a:txBody>
                    <a:bodyPr/>
                    <a:lstStyle/>
                    <a:p>
                      <a:r>
                        <a:rPr lang="en-IN" sz="500"/>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833865768"/>
                  </a:ext>
                </a:extLst>
              </a:tr>
              <a:tr h="312966">
                <a:tc>
                  <a:txBody>
                    <a:bodyPr/>
                    <a:lstStyle/>
                    <a:p>
                      <a:r>
                        <a:rPr lang="en-IN" sz="500"/>
                        <a:t>Cartosat-2 Series Satellite</a:t>
                      </a:r>
                    </a:p>
                  </a:txBody>
                  <a:tcPr marL="24074" marR="24074" marT="12037" marB="12037" anchor="ctr">
                    <a:lnL>
                      <a:noFill/>
                    </a:lnL>
                    <a:lnR>
                      <a:noFill/>
                    </a:lnR>
                    <a:lnT>
                      <a:noFill/>
                    </a:lnT>
                    <a:lnB>
                      <a:noFill/>
                    </a:lnB>
                  </a:tcPr>
                </a:tc>
                <a:tc>
                  <a:txBody>
                    <a:bodyPr/>
                    <a:lstStyle/>
                    <a:p>
                      <a:r>
                        <a:rPr lang="en-IN" sz="500"/>
                        <a:t>12-Jan-18</a:t>
                      </a:r>
                    </a:p>
                  </a:txBody>
                  <a:tcPr marL="24074" marR="24074" marT="12037" marB="12037" anchor="ctr">
                    <a:lnL>
                      <a:noFill/>
                    </a:lnL>
                    <a:lnR>
                      <a:noFill/>
                    </a:lnR>
                    <a:lnT>
                      <a:noFill/>
                    </a:lnT>
                    <a:lnB>
                      <a:noFill/>
                    </a:lnB>
                  </a:tcPr>
                </a:tc>
                <a:tc>
                  <a:txBody>
                    <a:bodyPr/>
                    <a:lstStyle/>
                    <a:p>
                      <a:r>
                        <a:rPr lang="en-IN" sz="500"/>
                        <a:t>PSLV-C40/Cartosat-2 Series Satellite Mission</a:t>
                      </a:r>
                    </a:p>
                  </a:txBody>
                  <a:tcPr marL="24074" marR="24074" marT="12037" marB="12037" anchor="ctr">
                    <a:lnL>
                      <a:noFill/>
                    </a:lnL>
                    <a:lnR>
                      <a:noFill/>
                    </a:lnR>
                    <a:lnT>
                      <a:noFill/>
                    </a:lnT>
                    <a:lnB>
                      <a:noFill/>
                    </a:lnB>
                  </a:tcPr>
                </a:tc>
                <a:tc>
                  <a:txBody>
                    <a:bodyPr/>
                    <a:lstStyle/>
                    <a:p>
                      <a:r>
                        <a:rPr lang="en-IN" sz="500"/>
                        <a:t>SSPO</a:t>
                      </a:r>
                    </a:p>
                  </a:txBody>
                  <a:tcPr marL="24074" marR="24074" marT="12037" marB="12037" anchor="ctr">
                    <a:lnL>
                      <a:noFill/>
                    </a:lnL>
                    <a:lnR>
                      <a:noFill/>
                    </a:lnR>
                    <a:lnT>
                      <a:noFill/>
                    </a:lnT>
                    <a:lnB>
                      <a:noFill/>
                    </a:lnB>
                  </a:tcPr>
                </a:tc>
                <a:tc>
                  <a:txBody>
                    <a:bodyPr/>
                    <a:lstStyle/>
                    <a:p>
                      <a:r>
                        <a:rPr lang="en-IN" sz="500"/>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037590133"/>
                  </a:ext>
                </a:extLst>
              </a:tr>
              <a:tr h="240743">
                <a:tc>
                  <a:txBody>
                    <a:bodyPr/>
                    <a:lstStyle/>
                    <a:p>
                      <a:r>
                        <a:rPr lang="en-IN" sz="500"/>
                        <a:t>Cartosat-2 Series Satellite</a:t>
                      </a:r>
                    </a:p>
                  </a:txBody>
                  <a:tcPr marL="24074" marR="24074" marT="12037" marB="12037" anchor="ctr">
                    <a:lnL>
                      <a:noFill/>
                    </a:lnL>
                    <a:lnR>
                      <a:noFill/>
                    </a:lnR>
                    <a:lnT>
                      <a:noFill/>
                    </a:lnT>
                    <a:lnB>
                      <a:noFill/>
                    </a:lnB>
                  </a:tcPr>
                </a:tc>
                <a:tc>
                  <a:txBody>
                    <a:bodyPr/>
                    <a:lstStyle/>
                    <a:p>
                      <a:r>
                        <a:rPr lang="en-IN" sz="500"/>
                        <a:t>23-Jun-17</a:t>
                      </a:r>
                    </a:p>
                  </a:txBody>
                  <a:tcPr marL="24074" marR="24074" marT="12037" marB="12037" anchor="ctr">
                    <a:lnL>
                      <a:noFill/>
                    </a:lnL>
                    <a:lnR>
                      <a:noFill/>
                    </a:lnR>
                    <a:lnT>
                      <a:noFill/>
                    </a:lnT>
                    <a:lnB>
                      <a:noFill/>
                    </a:lnB>
                  </a:tcPr>
                </a:tc>
                <a:tc>
                  <a:txBody>
                    <a:bodyPr/>
                    <a:lstStyle/>
                    <a:p>
                      <a:r>
                        <a:rPr lang="en-IN" sz="500"/>
                        <a:t>PSLV-C38 / Cartosat-2 Series Satellite</a:t>
                      </a:r>
                    </a:p>
                  </a:txBody>
                  <a:tcPr marL="24074" marR="24074" marT="12037" marB="12037" anchor="ctr">
                    <a:lnL>
                      <a:noFill/>
                    </a:lnL>
                    <a:lnR>
                      <a:noFill/>
                    </a:lnR>
                    <a:lnT>
                      <a:noFill/>
                    </a:lnT>
                    <a:lnB>
                      <a:noFill/>
                    </a:lnB>
                  </a:tcPr>
                </a:tc>
                <a:tc>
                  <a:txBody>
                    <a:bodyPr/>
                    <a:lstStyle/>
                    <a:p>
                      <a:r>
                        <a:rPr lang="en-IN" sz="500"/>
                        <a:t>SSPO</a:t>
                      </a:r>
                    </a:p>
                  </a:txBody>
                  <a:tcPr marL="24074" marR="24074" marT="12037" marB="12037" anchor="ctr">
                    <a:lnL>
                      <a:noFill/>
                    </a:lnL>
                    <a:lnR>
                      <a:noFill/>
                    </a:lnR>
                    <a:lnT>
                      <a:noFill/>
                    </a:lnT>
                    <a:lnB>
                      <a:noFill/>
                    </a:lnB>
                  </a:tcPr>
                </a:tc>
                <a:tc>
                  <a:txBody>
                    <a:bodyPr/>
                    <a:lstStyle/>
                    <a:p>
                      <a:r>
                        <a:rPr lang="en-IN" sz="500"/>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2524616374"/>
                  </a:ext>
                </a:extLst>
              </a:tr>
              <a:tr h="240743">
                <a:tc>
                  <a:txBody>
                    <a:bodyPr/>
                    <a:lstStyle/>
                    <a:p>
                      <a:r>
                        <a:rPr lang="en-IN" sz="500"/>
                        <a:t>Cartosat -2 Series Satellite</a:t>
                      </a:r>
                    </a:p>
                  </a:txBody>
                  <a:tcPr marL="24074" marR="24074" marT="12037" marB="12037" anchor="ctr">
                    <a:lnL>
                      <a:noFill/>
                    </a:lnL>
                    <a:lnR>
                      <a:noFill/>
                    </a:lnR>
                    <a:lnT>
                      <a:noFill/>
                    </a:lnT>
                    <a:lnB>
                      <a:noFill/>
                    </a:lnB>
                  </a:tcPr>
                </a:tc>
                <a:tc>
                  <a:txBody>
                    <a:bodyPr/>
                    <a:lstStyle/>
                    <a:p>
                      <a:r>
                        <a:rPr lang="en-IN" sz="500"/>
                        <a:t>15-Feb-17</a:t>
                      </a:r>
                    </a:p>
                  </a:txBody>
                  <a:tcPr marL="24074" marR="24074" marT="12037" marB="12037" anchor="ctr">
                    <a:lnL>
                      <a:noFill/>
                    </a:lnL>
                    <a:lnR>
                      <a:noFill/>
                    </a:lnR>
                    <a:lnT>
                      <a:noFill/>
                    </a:lnT>
                    <a:lnB>
                      <a:noFill/>
                    </a:lnB>
                  </a:tcPr>
                </a:tc>
                <a:tc>
                  <a:txBody>
                    <a:bodyPr/>
                    <a:lstStyle/>
                    <a:p>
                      <a:r>
                        <a:rPr lang="en-IN" sz="500"/>
                        <a:t>PSLV-C37 / Cartosat -2 Series Satellite</a:t>
                      </a:r>
                    </a:p>
                  </a:txBody>
                  <a:tcPr marL="24074" marR="24074" marT="12037" marB="12037" anchor="ctr">
                    <a:lnL>
                      <a:noFill/>
                    </a:lnL>
                    <a:lnR>
                      <a:noFill/>
                    </a:lnR>
                    <a:lnT>
                      <a:noFill/>
                    </a:lnT>
                    <a:lnB>
                      <a:noFill/>
                    </a:lnB>
                  </a:tcPr>
                </a:tc>
                <a:tc>
                  <a:txBody>
                    <a:bodyPr/>
                    <a:lstStyle/>
                    <a:p>
                      <a:r>
                        <a:rPr lang="en-IN" sz="500"/>
                        <a:t>SSPO</a:t>
                      </a:r>
                    </a:p>
                  </a:txBody>
                  <a:tcPr marL="24074" marR="24074" marT="12037" marB="12037" anchor="ctr">
                    <a:lnL>
                      <a:noFill/>
                    </a:lnL>
                    <a:lnR>
                      <a:noFill/>
                    </a:lnR>
                    <a:lnT>
                      <a:noFill/>
                    </a:lnT>
                    <a:lnB>
                      <a:noFill/>
                    </a:lnB>
                  </a:tcPr>
                </a:tc>
                <a:tc>
                  <a:txBody>
                    <a:bodyPr/>
                    <a:lstStyle/>
                    <a:p>
                      <a:r>
                        <a:rPr lang="en-IN" sz="500" dirty="0"/>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3587721910"/>
                  </a:ext>
                </a:extLst>
              </a:tr>
              <a:tr h="240743">
                <a:tc>
                  <a:txBody>
                    <a:bodyPr/>
                    <a:lstStyle/>
                    <a:p>
                      <a:r>
                        <a:rPr lang="en-IN" sz="500"/>
                        <a:t>RESOURCESAT-2A</a:t>
                      </a:r>
                    </a:p>
                  </a:txBody>
                  <a:tcPr marL="24074" marR="24074" marT="12037" marB="12037" anchor="ctr">
                    <a:lnL>
                      <a:noFill/>
                    </a:lnL>
                    <a:lnR>
                      <a:noFill/>
                    </a:lnR>
                    <a:lnT>
                      <a:noFill/>
                    </a:lnT>
                    <a:lnB>
                      <a:noFill/>
                    </a:lnB>
                  </a:tcPr>
                </a:tc>
                <a:tc>
                  <a:txBody>
                    <a:bodyPr/>
                    <a:lstStyle/>
                    <a:p>
                      <a:r>
                        <a:rPr lang="en-IN" sz="500"/>
                        <a:t>7-Dec-16</a:t>
                      </a:r>
                    </a:p>
                  </a:txBody>
                  <a:tcPr marL="24074" marR="24074" marT="12037" marB="12037" anchor="ctr">
                    <a:lnL>
                      <a:noFill/>
                    </a:lnL>
                    <a:lnR>
                      <a:noFill/>
                    </a:lnR>
                    <a:lnT>
                      <a:noFill/>
                    </a:lnT>
                    <a:lnB>
                      <a:noFill/>
                    </a:lnB>
                  </a:tcPr>
                </a:tc>
                <a:tc>
                  <a:txBody>
                    <a:bodyPr/>
                    <a:lstStyle/>
                    <a:p>
                      <a:r>
                        <a:rPr lang="en-IN" sz="500"/>
                        <a:t>PSLV-C36 / RESOURCESAT-2A</a:t>
                      </a:r>
                    </a:p>
                  </a:txBody>
                  <a:tcPr marL="24074" marR="24074" marT="12037" marB="12037" anchor="ctr">
                    <a:lnL>
                      <a:noFill/>
                    </a:lnL>
                    <a:lnR>
                      <a:noFill/>
                    </a:lnR>
                    <a:lnT>
                      <a:noFill/>
                    </a:lnT>
                    <a:lnB>
                      <a:noFill/>
                    </a:lnB>
                  </a:tcPr>
                </a:tc>
                <a:tc>
                  <a:txBody>
                    <a:bodyPr/>
                    <a:lstStyle/>
                    <a:p>
                      <a:r>
                        <a:rPr lang="en-IN" sz="500"/>
                        <a:t>SSPO</a:t>
                      </a:r>
                    </a:p>
                  </a:txBody>
                  <a:tcPr marL="24074" marR="24074" marT="12037" marB="12037" anchor="ctr">
                    <a:lnL>
                      <a:noFill/>
                    </a:lnL>
                    <a:lnR>
                      <a:noFill/>
                    </a:lnR>
                    <a:lnT>
                      <a:noFill/>
                    </a:lnT>
                    <a:lnB>
                      <a:noFill/>
                    </a:lnB>
                  </a:tcPr>
                </a:tc>
                <a:tc>
                  <a:txBody>
                    <a:bodyPr/>
                    <a:lstStyle/>
                    <a:p>
                      <a:r>
                        <a:rPr lang="en-IN" sz="500"/>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4160429740"/>
                  </a:ext>
                </a:extLst>
              </a:tr>
              <a:tr h="168520">
                <a:tc>
                  <a:txBody>
                    <a:bodyPr/>
                    <a:lstStyle/>
                    <a:p>
                      <a:r>
                        <a:rPr lang="en-IN" sz="500"/>
                        <a:t>SCATSAT-1</a:t>
                      </a:r>
                    </a:p>
                  </a:txBody>
                  <a:tcPr marL="24074" marR="24074" marT="12037" marB="12037" anchor="ctr">
                    <a:lnL>
                      <a:noFill/>
                    </a:lnL>
                    <a:lnR>
                      <a:noFill/>
                    </a:lnR>
                    <a:lnT>
                      <a:noFill/>
                    </a:lnT>
                    <a:lnB>
                      <a:noFill/>
                    </a:lnB>
                  </a:tcPr>
                </a:tc>
                <a:tc>
                  <a:txBody>
                    <a:bodyPr/>
                    <a:lstStyle/>
                    <a:p>
                      <a:r>
                        <a:rPr lang="en-IN" sz="500"/>
                        <a:t>26-Sep-16</a:t>
                      </a:r>
                    </a:p>
                  </a:txBody>
                  <a:tcPr marL="24074" marR="24074" marT="12037" marB="12037" anchor="ctr">
                    <a:lnL>
                      <a:noFill/>
                    </a:lnL>
                    <a:lnR>
                      <a:noFill/>
                    </a:lnR>
                    <a:lnT>
                      <a:noFill/>
                    </a:lnT>
                    <a:lnB>
                      <a:noFill/>
                    </a:lnB>
                  </a:tcPr>
                </a:tc>
                <a:tc>
                  <a:txBody>
                    <a:bodyPr/>
                    <a:lstStyle/>
                    <a:p>
                      <a:r>
                        <a:rPr lang="en-IN" sz="500"/>
                        <a:t>PSLV-C35 / SCATSAT-1</a:t>
                      </a:r>
                    </a:p>
                  </a:txBody>
                  <a:tcPr marL="24074" marR="24074" marT="12037" marB="12037" anchor="ctr">
                    <a:lnL>
                      <a:noFill/>
                    </a:lnL>
                    <a:lnR>
                      <a:noFill/>
                    </a:lnR>
                    <a:lnT>
                      <a:noFill/>
                    </a:lnT>
                    <a:lnB>
                      <a:noFill/>
                    </a:lnB>
                  </a:tcPr>
                </a:tc>
                <a:tc>
                  <a:txBody>
                    <a:bodyPr/>
                    <a:lstStyle/>
                    <a:p>
                      <a:r>
                        <a:rPr lang="en-IN" sz="500"/>
                        <a:t>SSPO</a:t>
                      </a:r>
                    </a:p>
                  </a:txBody>
                  <a:tcPr marL="24074" marR="24074" marT="12037" marB="12037" anchor="ctr">
                    <a:lnL>
                      <a:noFill/>
                    </a:lnL>
                    <a:lnR>
                      <a:noFill/>
                    </a:lnR>
                    <a:lnT>
                      <a:noFill/>
                    </a:lnT>
                    <a:lnB>
                      <a:noFill/>
                    </a:lnB>
                  </a:tcPr>
                </a:tc>
                <a:tc>
                  <a:txBody>
                    <a:bodyPr/>
                    <a:lstStyle/>
                    <a:p>
                      <a:r>
                        <a:rPr lang="en-IN" sz="500"/>
                        <a:t>Climate &amp; Environment</a:t>
                      </a:r>
                    </a:p>
                  </a:txBody>
                  <a:tcPr marL="24074" marR="24074" marT="12037" marB="12037" anchor="ctr">
                    <a:lnL>
                      <a:noFill/>
                    </a:lnL>
                    <a:lnR>
                      <a:noFill/>
                    </a:lnR>
                    <a:lnT>
                      <a:noFill/>
                    </a:lnT>
                    <a:lnB>
                      <a:noFill/>
                    </a:lnB>
                  </a:tcPr>
                </a:tc>
                <a:extLst>
                  <a:ext uri="{0D108BD9-81ED-4DB2-BD59-A6C34878D82A}">
                    <a16:rowId xmlns:a16="http://schemas.microsoft.com/office/drawing/2014/main" val="456888373"/>
                  </a:ext>
                </a:extLst>
              </a:tr>
              <a:tr h="385188">
                <a:tc>
                  <a:txBody>
                    <a:bodyPr/>
                    <a:lstStyle/>
                    <a:p>
                      <a:r>
                        <a:rPr lang="en-IN" sz="500"/>
                        <a:t>INSAT-3DR</a:t>
                      </a:r>
                    </a:p>
                  </a:txBody>
                  <a:tcPr marL="24074" marR="24074" marT="12037" marB="12037" anchor="ctr">
                    <a:lnL>
                      <a:noFill/>
                    </a:lnL>
                    <a:lnR>
                      <a:noFill/>
                    </a:lnR>
                    <a:lnT>
                      <a:noFill/>
                    </a:lnT>
                    <a:lnB>
                      <a:noFill/>
                    </a:lnB>
                  </a:tcPr>
                </a:tc>
                <a:tc>
                  <a:txBody>
                    <a:bodyPr/>
                    <a:lstStyle/>
                    <a:p>
                      <a:r>
                        <a:rPr lang="en-IN" sz="500"/>
                        <a:t>8-Sep-16</a:t>
                      </a:r>
                    </a:p>
                  </a:txBody>
                  <a:tcPr marL="24074" marR="24074" marT="12037" marB="12037" anchor="ctr">
                    <a:lnL>
                      <a:noFill/>
                    </a:lnL>
                    <a:lnR>
                      <a:noFill/>
                    </a:lnR>
                    <a:lnT>
                      <a:noFill/>
                    </a:lnT>
                    <a:lnB>
                      <a:noFill/>
                    </a:lnB>
                  </a:tcPr>
                </a:tc>
                <a:tc>
                  <a:txBody>
                    <a:bodyPr/>
                    <a:lstStyle/>
                    <a:p>
                      <a:r>
                        <a:rPr lang="en-IN" sz="500"/>
                        <a:t>GSLV-F05 / INSAT-3DR</a:t>
                      </a:r>
                    </a:p>
                  </a:txBody>
                  <a:tcPr marL="24074" marR="24074" marT="12037" marB="12037" anchor="ctr">
                    <a:lnL>
                      <a:noFill/>
                    </a:lnL>
                    <a:lnR>
                      <a:noFill/>
                    </a:lnR>
                    <a:lnT>
                      <a:noFill/>
                    </a:lnT>
                    <a:lnB>
                      <a:noFill/>
                    </a:lnB>
                  </a:tcPr>
                </a:tc>
                <a:tc>
                  <a:txBody>
                    <a:bodyPr/>
                    <a:lstStyle/>
                    <a:p>
                      <a:r>
                        <a:rPr lang="en-IN" sz="500"/>
                        <a:t>GSO</a:t>
                      </a:r>
                    </a:p>
                  </a:txBody>
                  <a:tcPr marL="24074" marR="24074" marT="12037" marB="12037" anchor="ctr">
                    <a:lnL>
                      <a:noFill/>
                    </a:lnL>
                    <a:lnR>
                      <a:noFill/>
                    </a:lnR>
                    <a:lnT>
                      <a:noFill/>
                    </a:lnT>
                    <a:lnB>
                      <a:noFill/>
                    </a:lnB>
                  </a:tcPr>
                </a:tc>
                <a:tc>
                  <a:txBody>
                    <a:bodyPr/>
                    <a:lstStyle/>
                    <a:p>
                      <a:r>
                        <a:rPr lang="fr-FR" sz="500"/>
                        <a:t>Climate &amp; Environment, Disaster Management System</a:t>
                      </a:r>
                    </a:p>
                  </a:txBody>
                  <a:tcPr marL="24074" marR="24074" marT="12037" marB="12037" anchor="ctr">
                    <a:lnL>
                      <a:noFill/>
                    </a:lnL>
                    <a:lnR>
                      <a:noFill/>
                    </a:lnR>
                    <a:lnT>
                      <a:noFill/>
                    </a:lnT>
                    <a:lnB>
                      <a:noFill/>
                    </a:lnB>
                  </a:tcPr>
                </a:tc>
                <a:extLst>
                  <a:ext uri="{0D108BD9-81ED-4DB2-BD59-A6C34878D82A}">
                    <a16:rowId xmlns:a16="http://schemas.microsoft.com/office/drawing/2014/main" val="1834877463"/>
                  </a:ext>
                </a:extLst>
              </a:tr>
              <a:tr h="240743">
                <a:tc>
                  <a:txBody>
                    <a:bodyPr/>
                    <a:lstStyle/>
                    <a:p>
                      <a:r>
                        <a:rPr lang="en-IN" sz="500"/>
                        <a:t>CARTOSAT-2 Series Satellite</a:t>
                      </a:r>
                    </a:p>
                  </a:txBody>
                  <a:tcPr marL="24074" marR="24074" marT="12037" marB="12037" anchor="ctr">
                    <a:lnL>
                      <a:noFill/>
                    </a:lnL>
                    <a:lnR>
                      <a:noFill/>
                    </a:lnR>
                    <a:lnT>
                      <a:noFill/>
                    </a:lnT>
                    <a:lnB>
                      <a:noFill/>
                    </a:lnB>
                  </a:tcPr>
                </a:tc>
                <a:tc>
                  <a:txBody>
                    <a:bodyPr/>
                    <a:lstStyle/>
                    <a:p>
                      <a:r>
                        <a:rPr lang="en-IN" sz="500"/>
                        <a:t>22-Jun-16</a:t>
                      </a:r>
                    </a:p>
                  </a:txBody>
                  <a:tcPr marL="24074" marR="24074" marT="12037" marB="12037" anchor="ctr">
                    <a:lnL>
                      <a:noFill/>
                    </a:lnL>
                    <a:lnR>
                      <a:noFill/>
                    </a:lnR>
                    <a:lnT>
                      <a:noFill/>
                    </a:lnT>
                    <a:lnB>
                      <a:noFill/>
                    </a:lnB>
                  </a:tcPr>
                </a:tc>
                <a:tc>
                  <a:txBody>
                    <a:bodyPr/>
                    <a:lstStyle/>
                    <a:p>
                      <a:r>
                        <a:rPr lang="en-IN" sz="500"/>
                        <a:t>PSLV-C34 / CARTOSAT-2 Series Satellite</a:t>
                      </a:r>
                    </a:p>
                  </a:txBody>
                  <a:tcPr marL="24074" marR="24074" marT="12037" marB="12037" anchor="ctr">
                    <a:lnL>
                      <a:noFill/>
                    </a:lnL>
                    <a:lnR>
                      <a:noFill/>
                    </a:lnR>
                    <a:lnT>
                      <a:noFill/>
                    </a:lnT>
                    <a:lnB>
                      <a:noFill/>
                    </a:lnB>
                  </a:tcPr>
                </a:tc>
                <a:tc>
                  <a:txBody>
                    <a:bodyPr/>
                    <a:lstStyle/>
                    <a:p>
                      <a:r>
                        <a:rPr lang="en-IN" sz="500"/>
                        <a:t>SSPO</a:t>
                      </a:r>
                    </a:p>
                  </a:txBody>
                  <a:tcPr marL="24074" marR="24074" marT="12037" marB="12037" anchor="ctr">
                    <a:lnL>
                      <a:noFill/>
                    </a:lnL>
                    <a:lnR>
                      <a:noFill/>
                    </a:lnR>
                    <a:lnT>
                      <a:noFill/>
                    </a:lnT>
                    <a:lnB>
                      <a:noFill/>
                    </a:lnB>
                  </a:tcPr>
                </a:tc>
                <a:tc>
                  <a:txBody>
                    <a:bodyPr/>
                    <a:lstStyle/>
                    <a:p>
                      <a:r>
                        <a:rPr lang="en-IN" sz="500"/>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976240107"/>
                  </a:ext>
                </a:extLst>
              </a:tr>
              <a:tr h="385188">
                <a:tc>
                  <a:txBody>
                    <a:bodyPr/>
                    <a:lstStyle/>
                    <a:p>
                      <a:r>
                        <a:rPr lang="en-IN" sz="500"/>
                        <a:t>INSAT-3D</a:t>
                      </a:r>
                    </a:p>
                  </a:txBody>
                  <a:tcPr marL="24074" marR="24074" marT="12037" marB="12037" anchor="ctr">
                    <a:lnL>
                      <a:noFill/>
                    </a:lnL>
                    <a:lnR>
                      <a:noFill/>
                    </a:lnR>
                    <a:lnT>
                      <a:noFill/>
                    </a:lnT>
                    <a:lnB>
                      <a:noFill/>
                    </a:lnB>
                  </a:tcPr>
                </a:tc>
                <a:tc>
                  <a:txBody>
                    <a:bodyPr/>
                    <a:lstStyle/>
                    <a:p>
                      <a:r>
                        <a:rPr lang="en-IN" sz="500"/>
                        <a:t>26-Jul-13</a:t>
                      </a:r>
                    </a:p>
                  </a:txBody>
                  <a:tcPr marL="24074" marR="24074" marT="12037" marB="12037" anchor="ctr">
                    <a:lnL>
                      <a:noFill/>
                    </a:lnL>
                    <a:lnR>
                      <a:noFill/>
                    </a:lnR>
                    <a:lnT>
                      <a:noFill/>
                    </a:lnT>
                    <a:lnB>
                      <a:noFill/>
                    </a:lnB>
                  </a:tcPr>
                </a:tc>
                <a:tc>
                  <a:txBody>
                    <a:bodyPr/>
                    <a:lstStyle/>
                    <a:p>
                      <a:r>
                        <a:rPr lang="en-IN" sz="500"/>
                        <a:t>Ariane-5 VA-214</a:t>
                      </a:r>
                    </a:p>
                  </a:txBody>
                  <a:tcPr marL="24074" marR="24074" marT="12037" marB="12037" anchor="ctr">
                    <a:lnL>
                      <a:noFill/>
                    </a:lnL>
                    <a:lnR>
                      <a:noFill/>
                    </a:lnR>
                    <a:lnT>
                      <a:noFill/>
                    </a:lnT>
                    <a:lnB>
                      <a:noFill/>
                    </a:lnB>
                  </a:tcPr>
                </a:tc>
                <a:tc>
                  <a:txBody>
                    <a:bodyPr/>
                    <a:lstStyle/>
                    <a:p>
                      <a:r>
                        <a:rPr lang="en-IN" sz="500"/>
                        <a:t>GSO</a:t>
                      </a:r>
                    </a:p>
                  </a:txBody>
                  <a:tcPr marL="24074" marR="24074" marT="12037" marB="12037" anchor="ctr">
                    <a:lnL>
                      <a:noFill/>
                    </a:lnL>
                    <a:lnR>
                      <a:noFill/>
                    </a:lnR>
                    <a:lnT>
                      <a:noFill/>
                    </a:lnT>
                    <a:lnB>
                      <a:noFill/>
                    </a:lnB>
                  </a:tcPr>
                </a:tc>
                <a:tc>
                  <a:txBody>
                    <a:bodyPr/>
                    <a:lstStyle/>
                    <a:p>
                      <a:r>
                        <a:rPr lang="fr-FR" sz="500"/>
                        <a:t>Climate &amp; Environment, Disaster Management System</a:t>
                      </a:r>
                    </a:p>
                  </a:txBody>
                  <a:tcPr marL="24074" marR="24074" marT="12037" marB="12037" anchor="ctr">
                    <a:lnL>
                      <a:noFill/>
                    </a:lnL>
                    <a:lnR>
                      <a:noFill/>
                    </a:lnR>
                    <a:lnT>
                      <a:noFill/>
                    </a:lnT>
                    <a:lnB>
                      <a:noFill/>
                    </a:lnB>
                  </a:tcPr>
                </a:tc>
                <a:extLst>
                  <a:ext uri="{0D108BD9-81ED-4DB2-BD59-A6C34878D82A}">
                    <a16:rowId xmlns:a16="http://schemas.microsoft.com/office/drawing/2014/main" val="2487081290"/>
                  </a:ext>
                </a:extLst>
              </a:tr>
              <a:tr h="312966">
                <a:tc>
                  <a:txBody>
                    <a:bodyPr/>
                    <a:lstStyle/>
                    <a:p>
                      <a:r>
                        <a:rPr lang="en-IN" sz="500"/>
                        <a:t>SARAL</a:t>
                      </a:r>
                    </a:p>
                  </a:txBody>
                  <a:tcPr marL="24074" marR="24074" marT="12037" marB="12037" anchor="ctr">
                    <a:lnL>
                      <a:noFill/>
                    </a:lnL>
                    <a:lnR>
                      <a:noFill/>
                    </a:lnR>
                    <a:lnT>
                      <a:noFill/>
                    </a:lnT>
                    <a:lnB>
                      <a:noFill/>
                    </a:lnB>
                  </a:tcPr>
                </a:tc>
                <a:tc>
                  <a:txBody>
                    <a:bodyPr/>
                    <a:lstStyle/>
                    <a:p>
                      <a:r>
                        <a:rPr lang="en-IN" sz="500"/>
                        <a:t>25-Feb-13</a:t>
                      </a:r>
                    </a:p>
                  </a:txBody>
                  <a:tcPr marL="24074" marR="24074" marT="12037" marB="12037" anchor="ctr">
                    <a:lnL>
                      <a:noFill/>
                    </a:lnL>
                    <a:lnR>
                      <a:noFill/>
                    </a:lnR>
                    <a:lnT>
                      <a:noFill/>
                    </a:lnT>
                    <a:lnB>
                      <a:noFill/>
                    </a:lnB>
                  </a:tcPr>
                </a:tc>
                <a:tc>
                  <a:txBody>
                    <a:bodyPr/>
                    <a:lstStyle/>
                    <a:p>
                      <a:r>
                        <a:rPr lang="en-IN" sz="500"/>
                        <a:t>PSLV-C20/SARAL</a:t>
                      </a:r>
                    </a:p>
                  </a:txBody>
                  <a:tcPr marL="24074" marR="24074" marT="12037" marB="12037" anchor="ctr">
                    <a:lnL>
                      <a:noFill/>
                    </a:lnL>
                    <a:lnR>
                      <a:noFill/>
                    </a:lnR>
                    <a:lnT>
                      <a:noFill/>
                    </a:lnT>
                    <a:lnB>
                      <a:noFill/>
                    </a:lnB>
                  </a:tcPr>
                </a:tc>
                <a:tc>
                  <a:txBody>
                    <a:bodyPr/>
                    <a:lstStyle/>
                    <a:p>
                      <a:r>
                        <a:rPr lang="en-IN" sz="500"/>
                        <a:t>SSPO</a:t>
                      </a:r>
                    </a:p>
                  </a:txBody>
                  <a:tcPr marL="24074" marR="24074" marT="12037" marB="12037" anchor="ctr">
                    <a:lnL>
                      <a:noFill/>
                    </a:lnL>
                    <a:lnR>
                      <a:noFill/>
                    </a:lnR>
                    <a:lnT>
                      <a:noFill/>
                    </a:lnT>
                    <a:lnB>
                      <a:noFill/>
                    </a:lnB>
                  </a:tcPr>
                </a:tc>
                <a:tc>
                  <a:txBody>
                    <a:bodyPr/>
                    <a:lstStyle/>
                    <a:p>
                      <a:r>
                        <a:rPr lang="en-IN" sz="500"/>
                        <a:t>Climate &amp; Environment,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245517973"/>
                  </a:ext>
                </a:extLst>
              </a:tr>
              <a:tr h="168520">
                <a:tc>
                  <a:txBody>
                    <a:bodyPr/>
                    <a:lstStyle/>
                    <a:p>
                      <a:r>
                        <a:rPr lang="en-IN" sz="500"/>
                        <a:t>RISAT-1</a:t>
                      </a:r>
                    </a:p>
                  </a:txBody>
                  <a:tcPr marL="24074" marR="24074" marT="12037" marB="12037" anchor="ctr">
                    <a:lnL>
                      <a:noFill/>
                    </a:lnL>
                    <a:lnR>
                      <a:noFill/>
                    </a:lnR>
                    <a:lnT>
                      <a:noFill/>
                    </a:lnT>
                    <a:lnB>
                      <a:noFill/>
                    </a:lnB>
                  </a:tcPr>
                </a:tc>
                <a:tc>
                  <a:txBody>
                    <a:bodyPr/>
                    <a:lstStyle/>
                    <a:p>
                      <a:r>
                        <a:rPr lang="en-IN" sz="500"/>
                        <a:t>26-Apr-12</a:t>
                      </a:r>
                    </a:p>
                  </a:txBody>
                  <a:tcPr marL="24074" marR="24074" marT="12037" marB="12037" anchor="ctr">
                    <a:lnL>
                      <a:noFill/>
                    </a:lnL>
                    <a:lnR>
                      <a:noFill/>
                    </a:lnR>
                    <a:lnT>
                      <a:noFill/>
                    </a:lnT>
                    <a:lnB>
                      <a:noFill/>
                    </a:lnB>
                  </a:tcPr>
                </a:tc>
                <a:tc>
                  <a:txBody>
                    <a:bodyPr/>
                    <a:lstStyle/>
                    <a:p>
                      <a:r>
                        <a:rPr lang="en-IN" sz="500"/>
                        <a:t>PSLV-C19/RISAT-1</a:t>
                      </a:r>
                    </a:p>
                  </a:txBody>
                  <a:tcPr marL="24074" marR="24074" marT="12037" marB="12037" anchor="ctr">
                    <a:lnL>
                      <a:noFill/>
                    </a:lnL>
                    <a:lnR>
                      <a:noFill/>
                    </a:lnR>
                    <a:lnT>
                      <a:noFill/>
                    </a:lnT>
                    <a:lnB>
                      <a:noFill/>
                    </a:lnB>
                  </a:tcPr>
                </a:tc>
                <a:tc>
                  <a:txBody>
                    <a:bodyPr/>
                    <a:lstStyle/>
                    <a:p>
                      <a:r>
                        <a:rPr lang="en-IN" sz="500"/>
                        <a:t>SSPO</a:t>
                      </a:r>
                    </a:p>
                  </a:txBody>
                  <a:tcPr marL="24074" marR="24074" marT="12037" marB="12037" anchor="ctr">
                    <a:lnL>
                      <a:noFill/>
                    </a:lnL>
                    <a:lnR>
                      <a:noFill/>
                    </a:lnR>
                    <a:lnT>
                      <a:noFill/>
                    </a:lnT>
                    <a:lnB>
                      <a:noFill/>
                    </a:lnB>
                  </a:tcPr>
                </a:tc>
                <a:tc>
                  <a:txBody>
                    <a:bodyPr/>
                    <a:lstStyle/>
                    <a:p>
                      <a:r>
                        <a:rPr lang="en-IN" sz="500"/>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823377175"/>
                  </a:ext>
                </a:extLst>
              </a:tr>
              <a:tr h="312966">
                <a:tc>
                  <a:txBody>
                    <a:bodyPr/>
                    <a:lstStyle/>
                    <a:p>
                      <a:r>
                        <a:rPr lang="en-IN" sz="500"/>
                        <a:t>Megha-Tropiques</a:t>
                      </a:r>
                    </a:p>
                  </a:txBody>
                  <a:tcPr marL="24074" marR="24074" marT="12037" marB="12037" anchor="ctr">
                    <a:lnL>
                      <a:noFill/>
                    </a:lnL>
                    <a:lnR>
                      <a:noFill/>
                    </a:lnR>
                    <a:lnT>
                      <a:noFill/>
                    </a:lnT>
                    <a:lnB>
                      <a:noFill/>
                    </a:lnB>
                  </a:tcPr>
                </a:tc>
                <a:tc>
                  <a:txBody>
                    <a:bodyPr/>
                    <a:lstStyle/>
                    <a:p>
                      <a:r>
                        <a:rPr lang="en-IN" sz="500"/>
                        <a:t>12-Oct-11</a:t>
                      </a:r>
                    </a:p>
                  </a:txBody>
                  <a:tcPr marL="24074" marR="24074" marT="12037" marB="12037" anchor="ctr">
                    <a:lnL>
                      <a:noFill/>
                    </a:lnL>
                    <a:lnR>
                      <a:noFill/>
                    </a:lnR>
                    <a:lnT>
                      <a:noFill/>
                    </a:lnT>
                    <a:lnB>
                      <a:noFill/>
                    </a:lnB>
                  </a:tcPr>
                </a:tc>
                <a:tc>
                  <a:txBody>
                    <a:bodyPr/>
                    <a:lstStyle/>
                    <a:p>
                      <a:r>
                        <a:rPr lang="en-IN" sz="500"/>
                        <a:t>PSLV-C18/Megha-Tropiques</a:t>
                      </a:r>
                    </a:p>
                  </a:txBody>
                  <a:tcPr marL="24074" marR="24074" marT="12037" marB="12037" anchor="ctr">
                    <a:lnL>
                      <a:noFill/>
                    </a:lnL>
                    <a:lnR>
                      <a:noFill/>
                    </a:lnR>
                    <a:lnT>
                      <a:noFill/>
                    </a:lnT>
                    <a:lnB>
                      <a:noFill/>
                    </a:lnB>
                  </a:tcPr>
                </a:tc>
                <a:tc>
                  <a:txBody>
                    <a:bodyPr/>
                    <a:lstStyle/>
                    <a:p>
                      <a:r>
                        <a:rPr lang="en-IN" sz="500"/>
                        <a:t>SSPO</a:t>
                      </a:r>
                    </a:p>
                  </a:txBody>
                  <a:tcPr marL="24074" marR="24074" marT="12037" marB="12037" anchor="ctr">
                    <a:lnL>
                      <a:noFill/>
                    </a:lnL>
                    <a:lnR>
                      <a:noFill/>
                    </a:lnR>
                    <a:lnT>
                      <a:noFill/>
                    </a:lnT>
                    <a:lnB>
                      <a:noFill/>
                    </a:lnB>
                  </a:tcPr>
                </a:tc>
                <a:tc>
                  <a:txBody>
                    <a:bodyPr/>
                    <a:lstStyle/>
                    <a:p>
                      <a:r>
                        <a:rPr lang="en-IN" sz="500" dirty="0"/>
                        <a:t>Climate &amp; Environment,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2264095697"/>
                  </a:ext>
                </a:extLst>
              </a:tr>
            </a:tbl>
          </a:graphicData>
        </a:graphic>
      </p:graphicFrame>
    </p:spTree>
    <p:extLst>
      <p:ext uri="{BB962C8B-B14F-4D97-AF65-F5344CB8AC3E}">
        <p14:creationId xmlns:p14="http://schemas.microsoft.com/office/powerpoint/2010/main" val="1487340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B2FDFA-E705-6E19-BDD7-8E8CA6B5B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685800"/>
            <a:ext cx="8001000" cy="3386137"/>
          </a:xfrm>
          <a:prstGeom prst="rect">
            <a:avLst/>
          </a:prstGeom>
        </p:spPr>
      </p:pic>
      <p:pic>
        <p:nvPicPr>
          <p:cNvPr id="2" name="Picture 1">
            <a:extLst>
              <a:ext uri="{FF2B5EF4-FFF2-40B4-BE49-F238E27FC236}">
                <a16:creationId xmlns:a16="http://schemas.microsoft.com/office/drawing/2014/main" id="{626A4490-B966-4669-A2D9-DEC67262F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4343400"/>
            <a:ext cx="2787463" cy="1428750"/>
          </a:xfrm>
          <a:prstGeom prst="rect">
            <a:avLst/>
          </a:prstGeom>
        </p:spPr>
      </p:pic>
      <p:pic>
        <p:nvPicPr>
          <p:cNvPr id="4" name="Picture 3">
            <a:extLst>
              <a:ext uri="{FF2B5EF4-FFF2-40B4-BE49-F238E27FC236}">
                <a16:creationId xmlns:a16="http://schemas.microsoft.com/office/drawing/2014/main" id="{F50C15DA-9D66-0841-F84F-9972AA8B082F}"/>
              </a:ext>
            </a:extLst>
          </p:cNvPr>
          <p:cNvPicPr>
            <a:picLocks noChangeAspect="1"/>
          </p:cNvPicPr>
          <p:nvPr/>
        </p:nvPicPr>
        <p:blipFill rotWithShape="1">
          <a:blip r:embed="rId4">
            <a:extLst>
              <a:ext uri="{28A0092B-C50C-407E-A947-70E740481C1C}">
                <a14:useLocalDpi xmlns:a14="http://schemas.microsoft.com/office/drawing/2010/main" val="0"/>
              </a:ext>
            </a:extLst>
          </a:blip>
          <a:srcRect t="50008" b="27197"/>
          <a:stretch/>
        </p:blipFill>
        <p:spPr>
          <a:xfrm>
            <a:off x="7010400" y="2400639"/>
            <a:ext cx="1981200" cy="609601"/>
          </a:xfrm>
          <a:prstGeom prst="rect">
            <a:avLst/>
          </a:prstGeom>
        </p:spPr>
      </p:pic>
      <p:pic>
        <p:nvPicPr>
          <p:cNvPr id="5" name="Picture 4">
            <a:extLst>
              <a:ext uri="{FF2B5EF4-FFF2-40B4-BE49-F238E27FC236}">
                <a16:creationId xmlns:a16="http://schemas.microsoft.com/office/drawing/2014/main" id="{998F462B-A12C-8EBA-C9BE-D0A87B1F42DE}"/>
              </a:ext>
            </a:extLst>
          </p:cNvPr>
          <p:cNvPicPr>
            <a:picLocks noChangeAspect="1"/>
          </p:cNvPicPr>
          <p:nvPr/>
        </p:nvPicPr>
        <p:blipFill rotWithShape="1">
          <a:blip r:embed="rId4">
            <a:extLst>
              <a:ext uri="{28A0092B-C50C-407E-A947-70E740481C1C}">
                <a14:useLocalDpi xmlns:a14="http://schemas.microsoft.com/office/drawing/2010/main" val="0"/>
              </a:ext>
            </a:extLst>
          </a:blip>
          <a:srcRect b="72787"/>
          <a:stretch/>
        </p:blipFill>
        <p:spPr>
          <a:xfrm>
            <a:off x="7010399" y="1638265"/>
            <a:ext cx="2025463" cy="727745"/>
          </a:xfrm>
          <a:prstGeom prst="rect">
            <a:avLst/>
          </a:prstGeom>
        </p:spPr>
      </p:pic>
    </p:spTree>
    <p:extLst>
      <p:ext uri="{BB962C8B-B14F-4D97-AF65-F5344CB8AC3E}">
        <p14:creationId xmlns:p14="http://schemas.microsoft.com/office/powerpoint/2010/main" val="2773618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86F21E6-FC13-7726-29C1-1E67E161A925}"/>
              </a:ext>
            </a:extLst>
          </p:cNvPr>
          <p:cNvGraphicFramePr>
            <a:graphicFrameLocks noGrp="1"/>
          </p:cNvGraphicFramePr>
          <p:nvPr>
            <p:extLst>
              <p:ext uri="{D42A27DB-BD31-4B8C-83A1-F6EECF244321}">
                <p14:modId xmlns:p14="http://schemas.microsoft.com/office/powerpoint/2010/main" val="1463862356"/>
              </p:ext>
            </p:extLst>
          </p:nvPr>
        </p:nvGraphicFramePr>
        <p:xfrm>
          <a:off x="685800" y="195943"/>
          <a:ext cx="8000998" cy="16089041"/>
        </p:xfrm>
        <a:graphic>
          <a:graphicData uri="http://schemas.openxmlformats.org/drawingml/2006/table">
            <a:tbl>
              <a:tblPr/>
              <a:tblGrid>
                <a:gridCol w="1504406">
                  <a:extLst>
                    <a:ext uri="{9D8B030D-6E8A-4147-A177-3AD203B41FA5}">
                      <a16:colId xmlns:a16="http://schemas.microsoft.com/office/drawing/2014/main" val="3907076057"/>
                    </a:ext>
                  </a:extLst>
                </a:gridCol>
                <a:gridCol w="1624148">
                  <a:extLst>
                    <a:ext uri="{9D8B030D-6E8A-4147-A177-3AD203B41FA5}">
                      <a16:colId xmlns:a16="http://schemas.microsoft.com/office/drawing/2014/main" val="2434193295"/>
                    </a:ext>
                  </a:extLst>
                </a:gridCol>
                <a:gridCol w="1624148">
                  <a:extLst>
                    <a:ext uri="{9D8B030D-6E8A-4147-A177-3AD203B41FA5}">
                      <a16:colId xmlns:a16="http://schemas.microsoft.com/office/drawing/2014/main" val="592691561"/>
                    </a:ext>
                  </a:extLst>
                </a:gridCol>
                <a:gridCol w="1624148">
                  <a:extLst>
                    <a:ext uri="{9D8B030D-6E8A-4147-A177-3AD203B41FA5}">
                      <a16:colId xmlns:a16="http://schemas.microsoft.com/office/drawing/2014/main" val="1106068184"/>
                    </a:ext>
                  </a:extLst>
                </a:gridCol>
                <a:gridCol w="1624148">
                  <a:extLst>
                    <a:ext uri="{9D8B030D-6E8A-4147-A177-3AD203B41FA5}">
                      <a16:colId xmlns:a16="http://schemas.microsoft.com/office/drawing/2014/main" val="1289554607"/>
                    </a:ext>
                  </a:extLst>
                </a:gridCol>
              </a:tblGrid>
              <a:tr h="574268">
                <a:tc>
                  <a:txBody>
                    <a:bodyPr/>
                    <a:lstStyle/>
                    <a:p>
                      <a:r>
                        <a:rPr lang="en-IN" sz="1000" b="1"/>
                        <a:t>Name of the Satellite</a:t>
                      </a:r>
                    </a:p>
                  </a:txBody>
                  <a:tcPr marL="24074" marR="24074" marT="12037" marB="12037" anchor="ctr">
                    <a:lnL>
                      <a:noFill/>
                    </a:lnL>
                    <a:lnR>
                      <a:noFill/>
                    </a:lnR>
                    <a:lnT>
                      <a:noFill/>
                    </a:lnT>
                    <a:lnB>
                      <a:noFill/>
                    </a:lnB>
                  </a:tcPr>
                </a:tc>
                <a:tc>
                  <a:txBody>
                    <a:bodyPr/>
                    <a:lstStyle/>
                    <a:p>
                      <a:r>
                        <a:rPr lang="en-IN" sz="1000" b="1"/>
                        <a:t>Launch Date</a:t>
                      </a:r>
                    </a:p>
                  </a:txBody>
                  <a:tcPr marL="24074" marR="24074" marT="12037" marB="12037" anchor="ctr">
                    <a:lnL>
                      <a:noFill/>
                    </a:lnL>
                    <a:lnR>
                      <a:noFill/>
                    </a:lnR>
                    <a:lnT>
                      <a:noFill/>
                    </a:lnT>
                    <a:lnB>
                      <a:noFill/>
                    </a:lnB>
                  </a:tcPr>
                </a:tc>
                <a:tc>
                  <a:txBody>
                    <a:bodyPr/>
                    <a:lstStyle/>
                    <a:p>
                      <a:r>
                        <a:rPr lang="en-IN" sz="1000" b="1"/>
                        <a:t>Launch Vehicle</a:t>
                      </a:r>
                    </a:p>
                  </a:txBody>
                  <a:tcPr marL="24074" marR="24074" marT="12037" marB="12037" anchor="ctr">
                    <a:lnL>
                      <a:noFill/>
                    </a:lnL>
                    <a:lnR>
                      <a:noFill/>
                    </a:lnR>
                    <a:lnT>
                      <a:noFill/>
                    </a:lnT>
                    <a:lnB>
                      <a:noFill/>
                    </a:lnB>
                  </a:tcPr>
                </a:tc>
                <a:tc>
                  <a:txBody>
                    <a:bodyPr/>
                    <a:lstStyle/>
                    <a:p>
                      <a:r>
                        <a:rPr lang="en-IN" sz="1000" b="1"/>
                        <a:t>Orbit Type</a:t>
                      </a:r>
                    </a:p>
                  </a:txBody>
                  <a:tcPr marL="24074" marR="24074" marT="12037" marB="12037" anchor="ctr">
                    <a:lnL>
                      <a:noFill/>
                    </a:lnL>
                    <a:lnR>
                      <a:noFill/>
                    </a:lnR>
                    <a:lnT>
                      <a:noFill/>
                    </a:lnT>
                    <a:lnB>
                      <a:noFill/>
                    </a:lnB>
                  </a:tcPr>
                </a:tc>
                <a:tc>
                  <a:txBody>
                    <a:bodyPr/>
                    <a:lstStyle/>
                    <a:p>
                      <a:r>
                        <a:rPr lang="en-IN" sz="1000" b="1"/>
                        <a:t>Application</a:t>
                      </a:r>
                    </a:p>
                  </a:txBody>
                  <a:tcPr marL="24074" marR="24074" marT="12037" marB="12037" anchor="ctr">
                    <a:lnL>
                      <a:noFill/>
                    </a:lnL>
                    <a:lnR>
                      <a:noFill/>
                    </a:lnR>
                    <a:lnT>
                      <a:noFill/>
                    </a:lnT>
                    <a:lnB>
                      <a:noFill/>
                    </a:lnB>
                  </a:tcPr>
                </a:tc>
                <a:extLst>
                  <a:ext uri="{0D108BD9-81ED-4DB2-BD59-A6C34878D82A}">
                    <a16:rowId xmlns:a16="http://schemas.microsoft.com/office/drawing/2014/main" val="1375849418"/>
                  </a:ext>
                </a:extLst>
              </a:tr>
              <a:tr h="1124397">
                <a:tc>
                  <a:txBody>
                    <a:bodyPr/>
                    <a:lstStyle/>
                    <a:p>
                      <a:r>
                        <a:rPr lang="en-IN" sz="1000" b="1"/>
                        <a:t>EOS-01</a:t>
                      </a:r>
                    </a:p>
                  </a:txBody>
                  <a:tcPr marL="24074" marR="24074" marT="12037" marB="12037" anchor="ctr">
                    <a:lnL>
                      <a:noFill/>
                    </a:lnL>
                    <a:lnR>
                      <a:noFill/>
                    </a:lnR>
                    <a:lnT>
                      <a:noFill/>
                    </a:lnT>
                    <a:lnB>
                      <a:noFill/>
                    </a:lnB>
                  </a:tcPr>
                </a:tc>
                <a:tc>
                  <a:txBody>
                    <a:bodyPr/>
                    <a:lstStyle/>
                    <a:p>
                      <a:r>
                        <a:rPr lang="en-IN" sz="1000" b="1"/>
                        <a:t>7-Nov-20</a:t>
                      </a:r>
                    </a:p>
                  </a:txBody>
                  <a:tcPr marL="24074" marR="24074" marT="12037" marB="12037" anchor="ctr">
                    <a:lnL>
                      <a:noFill/>
                    </a:lnL>
                    <a:lnR>
                      <a:noFill/>
                    </a:lnR>
                    <a:lnT>
                      <a:noFill/>
                    </a:lnT>
                    <a:lnB>
                      <a:noFill/>
                    </a:lnB>
                  </a:tcPr>
                </a:tc>
                <a:tc>
                  <a:txBody>
                    <a:bodyPr/>
                    <a:lstStyle/>
                    <a:p>
                      <a:r>
                        <a:rPr lang="en-IN" sz="1000" b="1"/>
                        <a:t>PSLV-C49/EOS-01</a:t>
                      </a:r>
                    </a:p>
                  </a:txBody>
                  <a:tcPr marL="24074" marR="24074" marT="12037" marB="12037" anchor="ctr">
                    <a:lnL>
                      <a:noFill/>
                    </a:lnL>
                    <a:lnR>
                      <a:noFill/>
                    </a:lnR>
                    <a:lnT>
                      <a:noFill/>
                    </a:lnT>
                    <a:lnB>
                      <a:noFill/>
                    </a:lnB>
                  </a:tcPr>
                </a:tc>
                <a:tc>
                  <a:txBody>
                    <a:bodyPr/>
                    <a:lstStyle/>
                    <a:p>
                      <a:r>
                        <a:rPr lang="en-IN" sz="1000" b="1"/>
                        <a:t>LEO</a:t>
                      </a:r>
                    </a:p>
                  </a:txBody>
                  <a:tcPr marL="24074" marR="24074" marT="12037" marB="12037" anchor="ctr">
                    <a:lnL>
                      <a:noFill/>
                    </a:lnL>
                    <a:lnR>
                      <a:noFill/>
                    </a:lnR>
                    <a:lnT>
                      <a:noFill/>
                    </a:lnT>
                    <a:lnB>
                      <a:noFill/>
                    </a:lnB>
                  </a:tcPr>
                </a:tc>
                <a:tc>
                  <a:txBody>
                    <a:bodyPr/>
                    <a:lstStyle/>
                    <a:p>
                      <a:r>
                        <a:rPr lang="en-US" sz="1000" b="1"/>
                        <a:t>Disaster Management System,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450154025"/>
                  </a:ext>
                </a:extLst>
              </a:tr>
              <a:tr h="1124397">
                <a:tc>
                  <a:txBody>
                    <a:bodyPr/>
                    <a:lstStyle/>
                    <a:p>
                      <a:r>
                        <a:rPr lang="en-IN" sz="1000" b="1"/>
                        <a:t>RISAT-2BR1</a:t>
                      </a:r>
                    </a:p>
                  </a:txBody>
                  <a:tcPr marL="24074" marR="24074" marT="12037" marB="12037" anchor="ctr">
                    <a:lnL>
                      <a:noFill/>
                    </a:lnL>
                    <a:lnR>
                      <a:noFill/>
                    </a:lnR>
                    <a:lnT>
                      <a:noFill/>
                    </a:lnT>
                    <a:lnB>
                      <a:noFill/>
                    </a:lnB>
                  </a:tcPr>
                </a:tc>
                <a:tc>
                  <a:txBody>
                    <a:bodyPr/>
                    <a:lstStyle/>
                    <a:p>
                      <a:r>
                        <a:rPr lang="en-IN" sz="1000" b="1"/>
                        <a:t>11-Dec-19</a:t>
                      </a:r>
                    </a:p>
                  </a:txBody>
                  <a:tcPr marL="24074" marR="24074" marT="12037" marB="12037" anchor="ctr">
                    <a:lnL>
                      <a:noFill/>
                    </a:lnL>
                    <a:lnR>
                      <a:noFill/>
                    </a:lnR>
                    <a:lnT>
                      <a:noFill/>
                    </a:lnT>
                    <a:lnB>
                      <a:noFill/>
                    </a:lnB>
                  </a:tcPr>
                </a:tc>
                <a:tc>
                  <a:txBody>
                    <a:bodyPr/>
                    <a:lstStyle/>
                    <a:p>
                      <a:r>
                        <a:rPr lang="en-IN" sz="1000" b="1"/>
                        <a:t>PSLV-C48/RISAT-2BR1</a:t>
                      </a:r>
                    </a:p>
                  </a:txBody>
                  <a:tcPr marL="24074" marR="24074" marT="12037" marB="12037" anchor="ctr">
                    <a:lnL>
                      <a:noFill/>
                    </a:lnL>
                    <a:lnR>
                      <a:noFill/>
                    </a:lnR>
                    <a:lnT>
                      <a:noFill/>
                    </a:lnT>
                    <a:lnB>
                      <a:noFill/>
                    </a:lnB>
                  </a:tcPr>
                </a:tc>
                <a:tc>
                  <a:txBody>
                    <a:bodyPr/>
                    <a:lstStyle/>
                    <a:p>
                      <a:r>
                        <a:rPr lang="en-IN" sz="1000" b="1"/>
                        <a:t>LEO</a:t>
                      </a:r>
                    </a:p>
                  </a:txBody>
                  <a:tcPr marL="24074" marR="24074" marT="12037" marB="12037" anchor="ctr">
                    <a:lnL>
                      <a:noFill/>
                    </a:lnL>
                    <a:lnR>
                      <a:noFill/>
                    </a:lnR>
                    <a:lnT>
                      <a:noFill/>
                    </a:lnT>
                    <a:lnB>
                      <a:noFill/>
                    </a:lnB>
                  </a:tcPr>
                </a:tc>
                <a:tc>
                  <a:txBody>
                    <a:bodyPr/>
                    <a:lstStyle/>
                    <a:p>
                      <a:r>
                        <a:rPr lang="en-US" sz="1000" b="1"/>
                        <a:t>Disaster Management System,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3183240762"/>
                  </a:ext>
                </a:extLst>
              </a:tr>
              <a:tr h="849333">
                <a:tc>
                  <a:txBody>
                    <a:bodyPr/>
                    <a:lstStyle/>
                    <a:p>
                      <a:r>
                        <a:rPr lang="en-IN" sz="1000" b="1"/>
                        <a:t>Cartosat-3</a:t>
                      </a:r>
                    </a:p>
                  </a:txBody>
                  <a:tcPr marL="24074" marR="24074" marT="12037" marB="12037" anchor="ctr">
                    <a:lnL>
                      <a:noFill/>
                    </a:lnL>
                    <a:lnR>
                      <a:noFill/>
                    </a:lnR>
                    <a:lnT>
                      <a:noFill/>
                    </a:lnT>
                    <a:lnB>
                      <a:noFill/>
                    </a:lnB>
                  </a:tcPr>
                </a:tc>
                <a:tc>
                  <a:txBody>
                    <a:bodyPr/>
                    <a:lstStyle/>
                    <a:p>
                      <a:r>
                        <a:rPr lang="en-IN" sz="1000" b="1" dirty="0"/>
                        <a:t>27-Nov-19</a:t>
                      </a:r>
                    </a:p>
                  </a:txBody>
                  <a:tcPr marL="24074" marR="24074" marT="12037" marB="12037" anchor="ctr">
                    <a:lnL>
                      <a:noFill/>
                    </a:lnL>
                    <a:lnR>
                      <a:noFill/>
                    </a:lnR>
                    <a:lnT>
                      <a:noFill/>
                    </a:lnT>
                    <a:lnB>
                      <a:noFill/>
                    </a:lnB>
                  </a:tcPr>
                </a:tc>
                <a:tc>
                  <a:txBody>
                    <a:bodyPr/>
                    <a:lstStyle/>
                    <a:p>
                      <a:r>
                        <a:rPr lang="en-IN" sz="1000" b="1"/>
                        <a:t>PSLV-C47 / Cartosat-3 Mission</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667235003"/>
                  </a:ext>
                </a:extLst>
              </a:tr>
              <a:tr h="1124397">
                <a:tc>
                  <a:txBody>
                    <a:bodyPr/>
                    <a:lstStyle/>
                    <a:p>
                      <a:r>
                        <a:rPr lang="en-IN" sz="1000" b="1"/>
                        <a:t>RISAT-2B</a:t>
                      </a:r>
                    </a:p>
                  </a:txBody>
                  <a:tcPr marL="24074" marR="24074" marT="12037" marB="12037" anchor="ctr">
                    <a:lnL>
                      <a:noFill/>
                    </a:lnL>
                    <a:lnR>
                      <a:noFill/>
                    </a:lnR>
                    <a:lnT>
                      <a:noFill/>
                    </a:lnT>
                    <a:lnB>
                      <a:noFill/>
                    </a:lnB>
                  </a:tcPr>
                </a:tc>
                <a:tc>
                  <a:txBody>
                    <a:bodyPr/>
                    <a:lstStyle/>
                    <a:p>
                      <a:r>
                        <a:rPr lang="en-IN" sz="1000" b="1"/>
                        <a:t>22-May-19</a:t>
                      </a:r>
                    </a:p>
                  </a:txBody>
                  <a:tcPr marL="24074" marR="24074" marT="12037" marB="12037" anchor="ctr">
                    <a:lnL>
                      <a:noFill/>
                    </a:lnL>
                    <a:lnR>
                      <a:noFill/>
                    </a:lnR>
                    <a:lnT>
                      <a:noFill/>
                    </a:lnT>
                    <a:lnB>
                      <a:noFill/>
                    </a:lnB>
                  </a:tcPr>
                </a:tc>
                <a:tc>
                  <a:txBody>
                    <a:bodyPr/>
                    <a:lstStyle/>
                    <a:p>
                      <a:r>
                        <a:rPr lang="en-IN" sz="1000" b="1"/>
                        <a:t>PSLV-C46 Mission</a:t>
                      </a:r>
                    </a:p>
                  </a:txBody>
                  <a:tcPr marL="24074" marR="24074" marT="12037" marB="12037" anchor="ctr">
                    <a:lnL>
                      <a:noFill/>
                    </a:lnL>
                    <a:lnR>
                      <a:noFill/>
                    </a:lnR>
                    <a:lnT>
                      <a:noFill/>
                    </a:lnT>
                    <a:lnB>
                      <a:noFill/>
                    </a:lnB>
                  </a:tcPr>
                </a:tc>
                <a:tc>
                  <a:txBody>
                    <a:bodyPr/>
                    <a:lstStyle/>
                    <a:p>
                      <a:r>
                        <a:rPr lang="en-IN" sz="1000" b="1"/>
                        <a:t>LEO</a:t>
                      </a:r>
                    </a:p>
                  </a:txBody>
                  <a:tcPr marL="24074" marR="24074" marT="12037" marB="12037" anchor="ctr">
                    <a:lnL>
                      <a:noFill/>
                    </a:lnL>
                    <a:lnR>
                      <a:noFill/>
                    </a:lnR>
                    <a:lnT>
                      <a:noFill/>
                    </a:lnT>
                    <a:lnB>
                      <a:noFill/>
                    </a:lnB>
                  </a:tcPr>
                </a:tc>
                <a:tc>
                  <a:txBody>
                    <a:bodyPr/>
                    <a:lstStyle/>
                    <a:p>
                      <a:r>
                        <a:rPr lang="en-US" sz="1000" b="1"/>
                        <a:t>Disaster Management System,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2763828422"/>
                  </a:ext>
                </a:extLst>
              </a:tr>
              <a:tr h="574268">
                <a:tc>
                  <a:txBody>
                    <a:bodyPr/>
                    <a:lstStyle/>
                    <a:p>
                      <a:r>
                        <a:rPr lang="en-IN" sz="1000" b="1"/>
                        <a:t>HysIS</a:t>
                      </a:r>
                    </a:p>
                  </a:txBody>
                  <a:tcPr marL="24074" marR="24074" marT="12037" marB="12037" anchor="ctr">
                    <a:lnL>
                      <a:noFill/>
                    </a:lnL>
                    <a:lnR>
                      <a:noFill/>
                    </a:lnR>
                    <a:lnT>
                      <a:noFill/>
                    </a:lnT>
                    <a:lnB>
                      <a:noFill/>
                    </a:lnB>
                  </a:tcPr>
                </a:tc>
                <a:tc>
                  <a:txBody>
                    <a:bodyPr/>
                    <a:lstStyle/>
                    <a:p>
                      <a:r>
                        <a:rPr lang="en-IN" sz="1000" b="1"/>
                        <a:t>29-Nov-18</a:t>
                      </a:r>
                    </a:p>
                  </a:txBody>
                  <a:tcPr marL="24074" marR="24074" marT="12037" marB="12037" anchor="ctr">
                    <a:lnL>
                      <a:noFill/>
                    </a:lnL>
                    <a:lnR>
                      <a:noFill/>
                    </a:lnR>
                    <a:lnT>
                      <a:noFill/>
                    </a:lnT>
                    <a:lnB>
                      <a:noFill/>
                    </a:lnB>
                  </a:tcPr>
                </a:tc>
                <a:tc>
                  <a:txBody>
                    <a:bodyPr/>
                    <a:lstStyle/>
                    <a:p>
                      <a:r>
                        <a:rPr lang="en-IN" sz="1000" b="1"/>
                        <a:t>PSLV-C43 / HysIS Mission</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773848166"/>
                  </a:ext>
                </a:extLst>
              </a:tr>
              <a:tr h="1124397">
                <a:tc>
                  <a:txBody>
                    <a:bodyPr/>
                    <a:lstStyle/>
                    <a:p>
                      <a:r>
                        <a:rPr lang="en-IN" sz="1000" b="1"/>
                        <a:t>Cartosat-2 Series Satellite</a:t>
                      </a:r>
                    </a:p>
                  </a:txBody>
                  <a:tcPr marL="24074" marR="24074" marT="12037" marB="12037" anchor="ctr">
                    <a:lnL>
                      <a:noFill/>
                    </a:lnL>
                    <a:lnR>
                      <a:noFill/>
                    </a:lnR>
                    <a:lnT>
                      <a:noFill/>
                    </a:lnT>
                    <a:lnB>
                      <a:noFill/>
                    </a:lnB>
                  </a:tcPr>
                </a:tc>
                <a:tc>
                  <a:txBody>
                    <a:bodyPr/>
                    <a:lstStyle/>
                    <a:p>
                      <a:r>
                        <a:rPr lang="en-IN" sz="1000" b="1"/>
                        <a:t>12-Jan-18</a:t>
                      </a:r>
                    </a:p>
                  </a:txBody>
                  <a:tcPr marL="24074" marR="24074" marT="12037" marB="12037" anchor="ctr">
                    <a:lnL>
                      <a:noFill/>
                    </a:lnL>
                    <a:lnR>
                      <a:noFill/>
                    </a:lnR>
                    <a:lnT>
                      <a:noFill/>
                    </a:lnT>
                    <a:lnB>
                      <a:noFill/>
                    </a:lnB>
                  </a:tcPr>
                </a:tc>
                <a:tc>
                  <a:txBody>
                    <a:bodyPr/>
                    <a:lstStyle/>
                    <a:p>
                      <a:r>
                        <a:rPr lang="en-IN" sz="1000" b="1"/>
                        <a:t>PSLV-C40/Cartosat-2 Series Satellite Mission</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2113953622"/>
                  </a:ext>
                </a:extLst>
              </a:tr>
              <a:tr h="849333">
                <a:tc>
                  <a:txBody>
                    <a:bodyPr/>
                    <a:lstStyle/>
                    <a:p>
                      <a:r>
                        <a:rPr lang="en-IN" sz="1000" b="1"/>
                        <a:t>Cartosat-2 Series Satellite</a:t>
                      </a:r>
                    </a:p>
                  </a:txBody>
                  <a:tcPr marL="24074" marR="24074" marT="12037" marB="12037" anchor="ctr">
                    <a:lnL>
                      <a:noFill/>
                    </a:lnL>
                    <a:lnR>
                      <a:noFill/>
                    </a:lnR>
                    <a:lnT>
                      <a:noFill/>
                    </a:lnT>
                    <a:lnB>
                      <a:noFill/>
                    </a:lnB>
                  </a:tcPr>
                </a:tc>
                <a:tc>
                  <a:txBody>
                    <a:bodyPr/>
                    <a:lstStyle/>
                    <a:p>
                      <a:r>
                        <a:rPr lang="en-IN" sz="1000" b="1"/>
                        <a:t>23-Jun-17</a:t>
                      </a:r>
                    </a:p>
                  </a:txBody>
                  <a:tcPr marL="24074" marR="24074" marT="12037" marB="12037" anchor="ctr">
                    <a:lnL>
                      <a:noFill/>
                    </a:lnL>
                    <a:lnR>
                      <a:noFill/>
                    </a:lnR>
                    <a:lnT>
                      <a:noFill/>
                    </a:lnT>
                    <a:lnB>
                      <a:noFill/>
                    </a:lnB>
                  </a:tcPr>
                </a:tc>
                <a:tc>
                  <a:txBody>
                    <a:bodyPr/>
                    <a:lstStyle/>
                    <a:p>
                      <a:r>
                        <a:rPr lang="en-IN" sz="1000" b="1"/>
                        <a:t>PSLV-C38 / Cartosat-2 Series Satellite</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2360453276"/>
                  </a:ext>
                </a:extLst>
              </a:tr>
              <a:tr h="849333">
                <a:tc>
                  <a:txBody>
                    <a:bodyPr/>
                    <a:lstStyle/>
                    <a:p>
                      <a:r>
                        <a:rPr lang="en-IN" sz="1000" b="1"/>
                        <a:t>Cartosat -2 Series Satellite</a:t>
                      </a:r>
                    </a:p>
                  </a:txBody>
                  <a:tcPr marL="24074" marR="24074" marT="12037" marB="12037" anchor="ctr">
                    <a:lnL>
                      <a:noFill/>
                    </a:lnL>
                    <a:lnR>
                      <a:noFill/>
                    </a:lnR>
                    <a:lnT>
                      <a:noFill/>
                    </a:lnT>
                    <a:lnB>
                      <a:noFill/>
                    </a:lnB>
                  </a:tcPr>
                </a:tc>
                <a:tc>
                  <a:txBody>
                    <a:bodyPr/>
                    <a:lstStyle/>
                    <a:p>
                      <a:r>
                        <a:rPr lang="en-IN" sz="1000" b="1"/>
                        <a:t>15-Feb-17</a:t>
                      </a:r>
                    </a:p>
                  </a:txBody>
                  <a:tcPr marL="24074" marR="24074" marT="12037" marB="12037" anchor="ctr">
                    <a:lnL>
                      <a:noFill/>
                    </a:lnL>
                    <a:lnR>
                      <a:noFill/>
                    </a:lnR>
                    <a:lnT>
                      <a:noFill/>
                    </a:lnT>
                    <a:lnB>
                      <a:noFill/>
                    </a:lnB>
                  </a:tcPr>
                </a:tc>
                <a:tc>
                  <a:txBody>
                    <a:bodyPr/>
                    <a:lstStyle/>
                    <a:p>
                      <a:r>
                        <a:rPr lang="en-IN" sz="1000" b="1"/>
                        <a:t>PSLV-C37 / Cartosat -2 Series Satellite</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4128291550"/>
                  </a:ext>
                </a:extLst>
              </a:tr>
              <a:tr h="849333">
                <a:tc>
                  <a:txBody>
                    <a:bodyPr/>
                    <a:lstStyle/>
                    <a:p>
                      <a:r>
                        <a:rPr lang="en-IN" sz="1000" b="1"/>
                        <a:t>RESOURCESAT-2A</a:t>
                      </a:r>
                    </a:p>
                  </a:txBody>
                  <a:tcPr marL="24074" marR="24074" marT="12037" marB="12037" anchor="ctr">
                    <a:lnL>
                      <a:noFill/>
                    </a:lnL>
                    <a:lnR>
                      <a:noFill/>
                    </a:lnR>
                    <a:lnT>
                      <a:noFill/>
                    </a:lnT>
                    <a:lnB>
                      <a:noFill/>
                    </a:lnB>
                  </a:tcPr>
                </a:tc>
                <a:tc>
                  <a:txBody>
                    <a:bodyPr/>
                    <a:lstStyle/>
                    <a:p>
                      <a:r>
                        <a:rPr lang="en-IN" sz="1000" b="1"/>
                        <a:t>7-Dec-16</a:t>
                      </a:r>
                    </a:p>
                  </a:txBody>
                  <a:tcPr marL="24074" marR="24074" marT="12037" marB="12037" anchor="ctr">
                    <a:lnL>
                      <a:noFill/>
                    </a:lnL>
                    <a:lnR>
                      <a:noFill/>
                    </a:lnR>
                    <a:lnT>
                      <a:noFill/>
                    </a:lnT>
                    <a:lnB>
                      <a:noFill/>
                    </a:lnB>
                  </a:tcPr>
                </a:tc>
                <a:tc>
                  <a:txBody>
                    <a:bodyPr/>
                    <a:lstStyle/>
                    <a:p>
                      <a:r>
                        <a:rPr lang="en-IN" sz="1000" b="1"/>
                        <a:t>PSLV-C36 / RESOURCESAT-2A</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200" b="1" dirty="0"/>
                        <a:t>Earth</a:t>
                      </a:r>
                      <a:r>
                        <a:rPr lang="en-IN" sz="1000" b="1" dirty="0"/>
                        <a:t>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52857096"/>
                  </a:ext>
                </a:extLst>
              </a:tr>
              <a:tr h="574268">
                <a:tc>
                  <a:txBody>
                    <a:bodyPr/>
                    <a:lstStyle/>
                    <a:p>
                      <a:r>
                        <a:rPr lang="en-IN" sz="1000" b="1"/>
                        <a:t>SCATSAT-1</a:t>
                      </a:r>
                    </a:p>
                  </a:txBody>
                  <a:tcPr marL="24074" marR="24074" marT="12037" marB="12037" anchor="ctr">
                    <a:lnL>
                      <a:noFill/>
                    </a:lnL>
                    <a:lnR>
                      <a:noFill/>
                    </a:lnR>
                    <a:lnT>
                      <a:noFill/>
                    </a:lnT>
                    <a:lnB>
                      <a:noFill/>
                    </a:lnB>
                  </a:tcPr>
                </a:tc>
                <a:tc>
                  <a:txBody>
                    <a:bodyPr/>
                    <a:lstStyle/>
                    <a:p>
                      <a:r>
                        <a:rPr lang="en-IN" sz="1000" b="1"/>
                        <a:t>26-Sep-16</a:t>
                      </a:r>
                    </a:p>
                  </a:txBody>
                  <a:tcPr marL="24074" marR="24074" marT="12037" marB="12037" anchor="ctr">
                    <a:lnL>
                      <a:noFill/>
                    </a:lnL>
                    <a:lnR>
                      <a:noFill/>
                    </a:lnR>
                    <a:lnT>
                      <a:noFill/>
                    </a:lnT>
                    <a:lnB>
                      <a:noFill/>
                    </a:lnB>
                  </a:tcPr>
                </a:tc>
                <a:tc>
                  <a:txBody>
                    <a:bodyPr/>
                    <a:lstStyle/>
                    <a:p>
                      <a:r>
                        <a:rPr lang="en-IN" sz="1000" b="1"/>
                        <a:t>PSLV-C35 / SCATSAT-1</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Climate &amp; Environment</a:t>
                      </a:r>
                    </a:p>
                  </a:txBody>
                  <a:tcPr marL="24074" marR="24074" marT="12037" marB="12037" anchor="ctr">
                    <a:lnL>
                      <a:noFill/>
                    </a:lnL>
                    <a:lnR>
                      <a:noFill/>
                    </a:lnR>
                    <a:lnT>
                      <a:noFill/>
                    </a:lnT>
                    <a:lnB>
                      <a:noFill/>
                    </a:lnB>
                  </a:tcPr>
                </a:tc>
                <a:extLst>
                  <a:ext uri="{0D108BD9-81ED-4DB2-BD59-A6C34878D82A}">
                    <a16:rowId xmlns:a16="http://schemas.microsoft.com/office/drawing/2014/main" val="713354869"/>
                  </a:ext>
                </a:extLst>
              </a:tr>
              <a:tr h="1399461">
                <a:tc>
                  <a:txBody>
                    <a:bodyPr/>
                    <a:lstStyle/>
                    <a:p>
                      <a:r>
                        <a:rPr lang="en-IN" sz="1000" b="1"/>
                        <a:t>INSAT-3DR</a:t>
                      </a:r>
                    </a:p>
                  </a:txBody>
                  <a:tcPr marL="24074" marR="24074" marT="12037" marB="12037" anchor="ctr">
                    <a:lnL>
                      <a:noFill/>
                    </a:lnL>
                    <a:lnR>
                      <a:noFill/>
                    </a:lnR>
                    <a:lnT>
                      <a:noFill/>
                    </a:lnT>
                    <a:lnB>
                      <a:noFill/>
                    </a:lnB>
                  </a:tcPr>
                </a:tc>
                <a:tc>
                  <a:txBody>
                    <a:bodyPr/>
                    <a:lstStyle/>
                    <a:p>
                      <a:r>
                        <a:rPr lang="en-IN" sz="1000" b="1"/>
                        <a:t>8-Sep-16</a:t>
                      </a:r>
                    </a:p>
                  </a:txBody>
                  <a:tcPr marL="24074" marR="24074" marT="12037" marB="12037" anchor="ctr">
                    <a:lnL>
                      <a:noFill/>
                    </a:lnL>
                    <a:lnR>
                      <a:noFill/>
                    </a:lnR>
                    <a:lnT>
                      <a:noFill/>
                    </a:lnT>
                    <a:lnB>
                      <a:noFill/>
                    </a:lnB>
                  </a:tcPr>
                </a:tc>
                <a:tc>
                  <a:txBody>
                    <a:bodyPr/>
                    <a:lstStyle/>
                    <a:p>
                      <a:r>
                        <a:rPr lang="en-IN" sz="1000" b="1"/>
                        <a:t>GSLV-F05 / INSAT-3DR</a:t>
                      </a:r>
                    </a:p>
                  </a:txBody>
                  <a:tcPr marL="24074" marR="24074" marT="12037" marB="12037" anchor="ctr">
                    <a:lnL>
                      <a:noFill/>
                    </a:lnL>
                    <a:lnR>
                      <a:noFill/>
                    </a:lnR>
                    <a:lnT>
                      <a:noFill/>
                    </a:lnT>
                    <a:lnB>
                      <a:noFill/>
                    </a:lnB>
                  </a:tcPr>
                </a:tc>
                <a:tc>
                  <a:txBody>
                    <a:bodyPr/>
                    <a:lstStyle/>
                    <a:p>
                      <a:r>
                        <a:rPr lang="en-IN" sz="1000" b="1"/>
                        <a:t>GSO</a:t>
                      </a:r>
                    </a:p>
                  </a:txBody>
                  <a:tcPr marL="24074" marR="24074" marT="12037" marB="12037" anchor="ctr">
                    <a:lnL>
                      <a:noFill/>
                    </a:lnL>
                    <a:lnR>
                      <a:noFill/>
                    </a:lnR>
                    <a:lnT>
                      <a:noFill/>
                    </a:lnT>
                    <a:lnB>
                      <a:noFill/>
                    </a:lnB>
                  </a:tcPr>
                </a:tc>
                <a:tc>
                  <a:txBody>
                    <a:bodyPr/>
                    <a:lstStyle/>
                    <a:p>
                      <a:r>
                        <a:rPr lang="fr-FR" sz="1000" b="1"/>
                        <a:t>Climate &amp; Environment, Disaster Management System</a:t>
                      </a:r>
                    </a:p>
                  </a:txBody>
                  <a:tcPr marL="24074" marR="24074" marT="12037" marB="12037" anchor="ctr">
                    <a:lnL>
                      <a:noFill/>
                    </a:lnL>
                    <a:lnR>
                      <a:noFill/>
                    </a:lnR>
                    <a:lnT>
                      <a:noFill/>
                    </a:lnT>
                    <a:lnB>
                      <a:noFill/>
                    </a:lnB>
                  </a:tcPr>
                </a:tc>
                <a:extLst>
                  <a:ext uri="{0D108BD9-81ED-4DB2-BD59-A6C34878D82A}">
                    <a16:rowId xmlns:a16="http://schemas.microsoft.com/office/drawing/2014/main" val="1285141292"/>
                  </a:ext>
                </a:extLst>
              </a:tr>
              <a:tr h="849333">
                <a:tc>
                  <a:txBody>
                    <a:bodyPr/>
                    <a:lstStyle/>
                    <a:p>
                      <a:r>
                        <a:rPr lang="en-IN" sz="1000" b="1"/>
                        <a:t>CARTOSAT-2 Series Satellite</a:t>
                      </a:r>
                    </a:p>
                  </a:txBody>
                  <a:tcPr marL="24074" marR="24074" marT="12037" marB="12037" anchor="ctr">
                    <a:lnL>
                      <a:noFill/>
                    </a:lnL>
                    <a:lnR>
                      <a:noFill/>
                    </a:lnR>
                    <a:lnT>
                      <a:noFill/>
                    </a:lnT>
                    <a:lnB>
                      <a:noFill/>
                    </a:lnB>
                  </a:tcPr>
                </a:tc>
                <a:tc>
                  <a:txBody>
                    <a:bodyPr/>
                    <a:lstStyle/>
                    <a:p>
                      <a:r>
                        <a:rPr lang="en-IN" sz="1000" b="1"/>
                        <a:t>22-Jun-16</a:t>
                      </a:r>
                    </a:p>
                  </a:txBody>
                  <a:tcPr marL="24074" marR="24074" marT="12037" marB="12037" anchor="ctr">
                    <a:lnL>
                      <a:noFill/>
                    </a:lnL>
                    <a:lnR>
                      <a:noFill/>
                    </a:lnR>
                    <a:lnT>
                      <a:noFill/>
                    </a:lnT>
                    <a:lnB>
                      <a:noFill/>
                    </a:lnB>
                  </a:tcPr>
                </a:tc>
                <a:tc>
                  <a:txBody>
                    <a:bodyPr/>
                    <a:lstStyle/>
                    <a:p>
                      <a:r>
                        <a:rPr lang="en-IN" sz="1000" b="1"/>
                        <a:t>PSLV-C34 / CARTOSAT-2 Series Satellite</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976797261"/>
                  </a:ext>
                </a:extLst>
              </a:tr>
              <a:tr h="1399461">
                <a:tc>
                  <a:txBody>
                    <a:bodyPr/>
                    <a:lstStyle/>
                    <a:p>
                      <a:r>
                        <a:rPr lang="en-IN" sz="1000" b="1"/>
                        <a:t>INSAT-3D</a:t>
                      </a:r>
                    </a:p>
                  </a:txBody>
                  <a:tcPr marL="24074" marR="24074" marT="12037" marB="12037" anchor="ctr">
                    <a:lnL>
                      <a:noFill/>
                    </a:lnL>
                    <a:lnR>
                      <a:noFill/>
                    </a:lnR>
                    <a:lnT>
                      <a:noFill/>
                    </a:lnT>
                    <a:lnB>
                      <a:noFill/>
                    </a:lnB>
                  </a:tcPr>
                </a:tc>
                <a:tc>
                  <a:txBody>
                    <a:bodyPr/>
                    <a:lstStyle/>
                    <a:p>
                      <a:r>
                        <a:rPr lang="en-IN" sz="1000" b="1"/>
                        <a:t>26-Jul-13</a:t>
                      </a:r>
                    </a:p>
                  </a:txBody>
                  <a:tcPr marL="24074" marR="24074" marT="12037" marB="12037" anchor="ctr">
                    <a:lnL>
                      <a:noFill/>
                    </a:lnL>
                    <a:lnR>
                      <a:noFill/>
                    </a:lnR>
                    <a:lnT>
                      <a:noFill/>
                    </a:lnT>
                    <a:lnB>
                      <a:noFill/>
                    </a:lnB>
                  </a:tcPr>
                </a:tc>
                <a:tc>
                  <a:txBody>
                    <a:bodyPr/>
                    <a:lstStyle/>
                    <a:p>
                      <a:r>
                        <a:rPr lang="en-IN" sz="1000" b="1"/>
                        <a:t>Ariane-5 VA-214</a:t>
                      </a:r>
                    </a:p>
                  </a:txBody>
                  <a:tcPr marL="24074" marR="24074" marT="12037" marB="12037" anchor="ctr">
                    <a:lnL>
                      <a:noFill/>
                    </a:lnL>
                    <a:lnR>
                      <a:noFill/>
                    </a:lnR>
                    <a:lnT>
                      <a:noFill/>
                    </a:lnT>
                    <a:lnB>
                      <a:noFill/>
                    </a:lnB>
                  </a:tcPr>
                </a:tc>
                <a:tc>
                  <a:txBody>
                    <a:bodyPr/>
                    <a:lstStyle/>
                    <a:p>
                      <a:r>
                        <a:rPr lang="en-IN" sz="1000" b="1"/>
                        <a:t>GSO</a:t>
                      </a:r>
                    </a:p>
                  </a:txBody>
                  <a:tcPr marL="24074" marR="24074" marT="12037" marB="12037" anchor="ctr">
                    <a:lnL>
                      <a:noFill/>
                    </a:lnL>
                    <a:lnR>
                      <a:noFill/>
                    </a:lnR>
                    <a:lnT>
                      <a:noFill/>
                    </a:lnT>
                    <a:lnB>
                      <a:noFill/>
                    </a:lnB>
                  </a:tcPr>
                </a:tc>
                <a:tc>
                  <a:txBody>
                    <a:bodyPr/>
                    <a:lstStyle/>
                    <a:p>
                      <a:r>
                        <a:rPr lang="fr-FR" sz="1000" b="1"/>
                        <a:t>Climate &amp; Environment, Disaster Management System</a:t>
                      </a:r>
                    </a:p>
                  </a:txBody>
                  <a:tcPr marL="24074" marR="24074" marT="12037" marB="12037" anchor="ctr">
                    <a:lnL>
                      <a:noFill/>
                    </a:lnL>
                    <a:lnR>
                      <a:noFill/>
                    </a:lnR>
                    <a:lnT>
                      <a:noFill/>
                    </a:lnT>
                    <a:lnB>
                      <a:noFill/>
                    </a:lnB>
                  </a:tcPr>
                </a:tc>
                <a:extLst>
                  <a:ext uri="{0D108BD9-81ED-4DB2-BD59-A6C34878D82A}">
                    <a16:rowId xmlns:a16="http://schemas.microsoft.com/office/drawing/2014/main" val="495270368"/>
                  </a:ext>
                </a:extLst>
              </a:tr>
              <a:tr h="1124397">
                <a:tc>
                  <a:txBody>
                    <a:bodyPr/>
                    <a:lstStyle/>
                    <a:p>
                      <a:r>
                        <a:rPr lang="en-IN" sz="1000" b="1"/>
                        <a:t>SARAL</a:t>
                      </a:r>
                    </a:p>
                  </a:txBody>
                  <a:tcPr marL="24074" marR="24074" marT="12037" marB="12037" anchor="ctr">
                    <a:lnL>
                      <a:noFill/>
                    </a:lnL>
                    <a:lnR>
                      <a:noFill/>
                    </a:lnR>
                    <a:lnT>
                      <a:noFill/>
                    </a:lnT>
                    <a:lnB>
                      <a:noFill/>
                    </a:lnB>
                  </a:tcPr>
                </a:tc>
                <a:tc>
                  <a:txBody>
                    <a:bodyPr/>
                    <a:lstStyle/>
                    <a:p>
                      <a:r>
                        <a:rPr lang="en-IN" sz="1000" b="1"/>
                        <a:t>25-Feb-13</a:t>
                      </a:r>
                    </a:p>
                  </a:txBody>
                  <a:tcPr marL="24074" marR="24074" marT="12037" marB="12037" anchor="ctr">
                    <a:lnL>
                      <a:noFill/>
                    </a:lnL>
                    <a:lnR>
                      <a:noFill/>
                    </a:lnR>
                    <a:lnT>
                      <a:noFill/>
                    </a:lnT>
                    <a:lnB>
                      <a:noFill/>
                    </a:lnB>
                  </a:tcPr>
                </a:tc>
                <a:tc>
                  <a:txBody>
                    <a:bodyPr/>
                    <a:lstStyle/>
                    <a:p>
                      <a:r>
                        <a:rPr lang="en-IN" sz="1000" b="1"/>
                        <a:t>PSLV-C20/SARAL</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Climate &amp; Environment,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3211367481"/>
                  </a:ext>
                </a:extLst>
              </a:tr>
              <a:tr h="574268">
                <a:tc>
                  <a:txBody>
                    <a:bodyPr/>
                    <a:lstStyle/>
                    <a:p>
                      <a:r>
                        <a:rPr lang="en-IN" sz="1000" b="1"/>
                        <a:t>RISAT-1</a:t>
                      </a:r>
                    </a:p>
                  </a:txBody>
                  <a:tcPr marL="24074" marR="24074" marT="12037" marB="12037" anchor="ctr">
                    <a:lnL>
                      <a:noFill/>
                    </a:lnL>
                    <a:lnR>
                      <a:noFill/>
                    </a:lnR>
                    <a:lnT>
                      <a:noFill/>
                    </a:lnT>
                    <a:lnB>
                      <a:noFill/>
                    </a:lnB>
                  </a:tcPr>
                </a:tc>
                <a:tc>
                  <a:txBody>
                    <a:bodyPr/>
                    <a:lstStyle/>
                    <a:p>
                      <a:r>
                        <a:rPr lang="en-IN" sz="1000" b="1"/>
                        <a:t>26-Apr-12</a:t>
                      </a:r>
                    </a:p>
                  </a:txBody>
                  <a:tcPr marL="24074" marR="24074" marT="12037" marB="12037" anchor="ctr">
                    <a:lnL>
                      <a:noFill/>
                    </a:lnL>
                    <a:lnR>
                      <a:noFill/>
                    </a:lnR>
                    <a:lnT>
                      <a:noFill/>
                    </a:lnT>
                    <a:lnB>
                      <a:noFill/>
                    </a:lnB>
                  </a:tcPr>
                </a:tc>
                <a:tc>
                  <a:txBody>
                    <a:bodyPr/>
                    <a:lstStyle/>
                    <a:p>
                      <a:r>
                        <a:rPr lang="en-IN" sz="1000" b="1"/>
                        <a:t>PSLV-C19/RISAT-1</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3816454038"/>
                  </a:ext>
                </a:extLst>
              </a:tr>
              <a:tr h="1124397">
                <a:tc>
                  <a:txBody>
                    <a:bodyPr/>
                    <a:lstStyle/>
                    <a:p>
                      <a:r>
                        <a:rPr lang="en-IN" sz="1000" b="1"/>
                        <a:t>Megha-Tropiques</a:t>
                      </a:r>
                    </a:p>
                  </a:txBody>
                  <a:tcPr marL="24074" marR="24074" marT="12037" marB="12037" anchor="ctr">
                    <a:lnL>
                      <a:noFill/>
                    </a:lnL>
                    <a:lnR>
                      <a:noFill/>
                    </a:lnR>
                    <a:lnT>
                      <a:noFill/>
                    </a:lnT>
                    <a:lnB>
                      <a:noFill/>
                    </a:lnB>
                  </a:tcPr>
                </a:tc>
                <a:tc>
                  <a:txBody>
                    <a:bodyPr/>
                    <a:lstStyle/>
                    <a:p>
                      <a:r>
                        <a:rPr lang="en-IN" sz="1000" b="1"/>
                        <a:t>12-Oct-11</a:t>
                      </a:r>
                    </a:p>
                  </a:txBody>
                  <a:tcPr marL="24074" marR="24074" marT="12037" marB="12037" anchor="ctr">
                    <a:lnL>
                      <a:noFill/>
                    </a:lnL>
                    <a:lnR>
                      <a:noFill/>
                    </a:lnR>
                    <a:lnT>
                      <a:noFill/>
                    </a:lnT>
                    <a:lnB>
                      <a:noFill/>
                    </a:lnB>
                  </a:tcPr>
                </a:tc>
                <a:tc>
                  <a:txBody>
                    <a:bodyPr/>
                    <a:lstStyle/>
                    <a:p>
                      <a:r>
                        <a:rPr lang="en-IN" sz="1000" b="1"/>
                        <a:t>PSLV-C18/Megha-Tropiques</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dirty="0"/>
                        <a:t>Climate &amp; Environment,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876829802"/>
                  </a:ext>
                </a:extLst>
              </a:tr>
            </a:tbl>
          </a:graphicData>
        </a:graphic>
      </p:graphicFrame>
    </p:spTree>
    <p:extLst>
      <p:ext uri="{BB962C8B-B14F-4D97-AF65-F5344CB8AC3E}">
        <p14:creationId xmlns:p14="http://schemas.microsoft.com/office/powerpoint/2010/main" val="3772093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86F21E6-FC13-7726-29C1-1E67E161A925}"/>
              </a:ext>
            </a:extLst>
          </p:cNvPr>
          <p:cNvGraphicFramePr>
            <a:graphicFrameLocks noGrp="1"/>
          </p:cNvGraphicFramePr>
          <p:nvPr/>
        </p:nvGraphicFramePr>
        <p:xfrm>
          <a:off x="566058" y="195943"/>
          <a:ext cx="8120740" cy="16089041"/>
        </p:xfrm>
        <a:graphic>
          <a:graphicData uri="http://schemas.openxmlformats.org/drawingml/2006/table">
            <a:tbl>
              <a:tblPr/>
              <a:tblGrid>
                <a:gridCol w="1624148">
                  <a:extLst>
                    <a:ext uri="{9D8B030D-6E8A-4147-A177-3AD203B41FA5}">
                      <a16:colId xmlns:a16="http://schemas.microsoft.com/office/drawing/2014/main" val="3907076057"/>
                    </a:ext>
                  </a:extLst>
                </a:gridCol>
                <a:gridCol w="1624148">
                  <a:extLst>
                    <a:ext uri="{9D8B030D-6E8A-4147-A177-3AD203B41FA5}">
                      <a16:colId xmlns:a16="http://schemas.microsoft.com/office/drawing/2014/main" val="2434193295"/>
                    </a:ext>
                  </a:extLst>
                </a:gridCol>
                <a:gridCol w="1624148">
                  <a:extLst>
                    <a:ext uri="{9D8B030D-6E8A-4147-A177-3AD203B41FA5}">
                      <a16:colId xmlns:a16="http://schemas.microsoft.com/office/drawing/2014/main" val="592691561"/>
                    </a:ext>
                  </a:extLst>
                </a:gridCol>
                <a:gridCol w="1624148">
                  <a:extLst>
                    <a:ext uri="{9D8B030D-6E8A-4147-A177-3AD203B41FA5}">
                      <a16:colId xmlns:a16="http://schemas.microsoft.com/office/drawing/2014/main" val="1106068184"/>
                    </a:ext>
                  </a:extLst>
                </a:gridCol>
                <a:gridCol w="1624148">
                  <a:extLst>
                    <a:ext uri="{9D8B030D-6E8A-4147-A177-3AD203B41FA5}">
                      <a16:colId xmlns:a16="http://schemas.microsoft.com/office/drawing/2014/main" val="1289554607"/>
                    </a:ext>
                  </a:extLst>
                </a:gridCol>
              </a:tblGrid>
              <a:tr h="574268">
                <a:tc>
                  <a:txBody>
                    <a:bodyPr/>
                    <a:lstStyle/>
                    <a:p>
                      <a:r>
                        <a:rPr lang="en-IN" sz="1000" b="1"/>
                        <a:t>Name of the Satellite</a:t>
                      </a:r>
                    </a:p>
                  </a:txBody>
                  <a:tcPr marL="24074" marR="24074" marT="12037" marB="12037" anchor="ctr">
                    <a:lnL>
                      <a:noFill/>
                    </a:lnL>
                    <a:lnR>
                      <a:noFill/>
                    </a:lnR>
                    <a:lnT>
                      <a:noFill/>
                    </a:lnT>
                    <a:lnB>
                      <a:noFill/>
                    </a:lnB>
                  </a:tcPr>
                </a:tc>
                <a:tc>
                  <a:txBody>
                    <a:bodyPr/>
                    <a:lstStyle/>
                    <a:p>
                      <a:r>
                        <a:rPr lang="en-IN" sz="1000" b="1"/>
                        <a:t>Launch Date</a:t>
                      </a:r>
                    </a:p>
                  </a:txBody>
                  <a:tcPr marL="24074" marR="24074" marT="12037" marB="12037" anchor="ctr">
                    <a:lnL>
                      <a:noFill/>
                    </a:lnL>
                    <a:lnR>
                      <a:noFill/>
                    </a:lnR>
                    <a:lnT>
                      <a:noFill/>
                    </a:lnT>
                    <a:lnB>
                      <a:noFill/>
                    </a:lnB>
                  </a:tcPr>
                </a:tc>
                <a:tc>
                  <a:txBody>
                    <a:bodyPr/>
                    <a:lstStyle/>
                    <a:p>
                      <a:r>
                        <a:rPr lang="en-IN" sz="1000" b="1"/>
                        <a:t>Launch Vehicle</a:t>
                      </a:r>
                    </a:p>
                  </a:txBody>
                  <a:tcPr marL="24074" marR="24074" marT="12037" marB="12037" anchor="ctr">
                    <a:lnL>
                      <a:noFill/>
                    </a:lnL>
                    <a:lnR>
                      <a:noFill/>
                    </a:lnR>
                    <a:lnT>
                      <a:noFill/>
                    </a:lnT>
                    <a:lnB>
                      <a:noFill/>
                    </a:lnB>
                  </a:tcPr>
                </a:tc>
                <a:tc>
                  <a:txBody>
                    <a:bodyPr/>
                    <a:lstStyle/>
                    <a:p>
                      <a:r>
                        <a:rPr lang="en-IN" sz="1000" b="1"/>
                        <a:t>Orbit Type</a:t>
                      </a:r>
                    </a:p>
                  </a:txBody>
                  <a:tcPr marL="24074" marR="24074" marT="12037" marB="12037" anchor="ctr">
                    <a:lnL>
                      <a:noFill/>
                    </a:lnL>
                    <a:lnR>
                      <a:noFill/>
                    </a:lnR>
                    <a:lnT>
                      <a:noFill/>
                    </a:lnT>
                    <a:lnB>
                      <a:noFill/>
                    </a:lnB>
                  </a:tcPr>
                </a:tc>
                <a:tc>
                  <a:txBody>
                    <a:bodyPr/>
                    <a:lstStyle/>
                    <a:p>
                      <a:r>
                        <a:rPr lang="en-IN" sz="1000" b="1"/>
                        <a:t>Application</a:t>
                      </a:r>
                    </a:p>
                  </a:txBody>
                  <a:tcPr marL="24074" marR="24074" marT="12037" marB="12037" anchor="ctr">
                    <a:lnL>
                      <a:noFill/>
                    </a:lnL>
                    <a:lnR>
                      <a:noFill/>
                    </a:lnR>
                    <a:lnT>
                      <a:noFill/>
                    </a:lnT>
                    <a:lnB>
                      <a:noFill/>
                    </a:lnB>
                  </a:tcPr>
                </a:tc>
                <a:extLst>
                  <a:ext uri="{0D108BD9-81ED-4DB2-BD59-A6C34878D82A}">
                    <a16:rowId xmlns:a16="http://schemas.microsoft.com/office/drawing/2014/main" val="1375849418"/>
                  </a:ext>
                </a:extLst>
              </a:tr>
              <a:tr h="1124397">
                <a:tc>
                  <a:txBody>
                    <a:bodyPr/>
                    <a:lstStyle/>
                    <a:p>
                      <a:r>
                        <a:rPr lang="en-IN" sz="1000" b="1"/>
                        <a:t>EOS-01</a:t>
                      </a:r>
                    </a:p>
                  </a:txBody>
                  <a:tcPr marL="24074" marR="24074" marT="12037" marB="12037" anchor="ctr">
                    <a:lnL>
                      <a:noFill/>
                    </a:lnL>
                    <a:lnR>
                      <a:noFill/>
                    </a:lnR>
                    <a:lnT>
                      <a:noFill/>
                    </a:lnT>
                    <a:lnB>
                      <a:noFill/>
                    </a:lnB>
                  </a:tcPr>
                </a:tc>
                <a:tc>
                  <a:txBody>
                    <a:bodyPr/>
                    <a:lstStyle/>
                    <a:p>
                      <a:r>
                        <a:rPr lang="en-IN" sz="1000" b="1"/>
                        <a:t>7-Nov-20</a:t>
                      </a:r>
                    </a:p>
                  </a:txBody>
                  <a:tcPr marL="24074" marR="24074" marT="12037" marB="12037" anchor="ctr">
                    <a:lnL>
                      <a:noFill/>
                    </a:lnL>
                    <a:lnR>
                      <a:noFill/>
                    </a:lnR>
                    <a:lnT>
                      <a:noFill/>
                    </a:lnT>
                    <a:lnB>
                      <a:noFill/>
                    </a:lnB>
                  </a:tcPr>
                </a:tc>
                <a:tc>
                  <a:txBody>
                    <a:bodyPr/>
                    <a:lstStyle/>
                    <a:p>
                      <a:r>
                        <a:rPr lang="en-IN" sz="1000" b="1"/>
                        <a:t>PSLV-C49/EOS-01</a:t>
                      </a:r>
                    </a:p>
                  </a:txBody>
                  <a:tcPr marL="24074" marR="24074" marT="12037" marB="12037" anchor="ctr">
                    <a:lnL>
                      <a:noFill/>
                    </a:lnL>
                    <a:lnR>
                      <a:noFill/>
                    </a:lnR>
                    <a:lnT>
                      <a:noFill/>
                    </a:lnT>
                    <a:lnB>
                      <a:noFill/>
                    </a:lnB>
                  </a:tcPr>
                </a:tc>
                <a:tc>
                  <a:txBody>
                    <a:bodyPr/>
                    <a:lstStyle/>
                    <a:p>
                      <a:r>
                        <a:rPr lang="en-IN" sz="1000" b="1"/>
                        <a:t>LEO</a:t>
                      </a:r>
                    </a:p>
                  </a:txBody>
                  <a:tcPr marL="24074" marR="24074" marT="12037" marB="12037" anchor="ctr">
                    <a:lnL>
                      <a:noFill/>
                    </a:lnL>
                    <a:lnR>
                      <a:noFill/>
                    </a:lnR>
                    <a:lnT>
                      <a:noFill/>
                    </a:lnT>
                    <a:lnB>
                      <a:noFill/>
                    </a:lnB>
                  </a:tcPr>
                </a:tc>
                <a:tc>
                  <a:txBody>
                    <a:bodyPr/>
                    <a:lstStyle/>
                    <a:p>
                      <a:r>
                        <a:rPr lang="en-US" sz="1000" b="1"/>
                        <a:t>Disaster Management System,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450154025"/>
                  </a:ext>
                </a:extLst>
              </a:tr>
              <a:tr h="1124397">
                <a:tc>
                  <a:txBody>
                    <a:bodyPr/>
                    <a:lstStyle/>
                    <a:p>
                      <a:r>
                        <a:rPr lang="en-IN" sz="1000" b="1"/>
                        <a:t>RISAT-2BR1</a:t>
                      </a:r>
                    </a:p>
                  </a:txBody>
                  <a:tcPr marL="24074" marR="24074" marT="12037" marB="12037" anchor="ctr">
                    <a:lnL>
                      <a:noFill/>
                    </a:lnL>
                    <a:lnR>
                      <a:noFill/>
                    </a:lnR>
                    <a:lnT>
                      <a:noFill/>
                    </a:lnT>
                    <a:lnB>
                      <a:noFill/>
                    </a:lnB>
                  </a:tcPr>
                </a:tc>
                <a:tc>
                  <a:txBody>
                    <a:bodyPr/>
                    <a:lstStyle/>
                    <a:p>
                      <a:r>
                        <a:rPr lang="en-IN" sz="1000" b="1"/>
                        <a:t>11-Dec-19</a:t>
                      </a:r>
                    </a:p>
                  </a:txBody>
                  <a:tcPr marL="24074" marR="24074" marT="12037" marB="12037" anchor="ctr">
                    <a:lnL>
                      <a:noFill/>
                    </a:lnL>
                    <a:lnR>
                      <a:noFill/>
                    </a:lnR>
                    <a:lnT>
                      <a:noFill/>
                    </a:lnT>
                    <a:lnB>
                      <a:noFill/>
                    </a:lnB>
                  </a:tcPr>
                </a:tc>
                <a:tc>
                  <a:txBody>
                    <a:bodyPr/>
                    <a:lstStyle/>
                    <a:p>
                      <a:r>
                        <a:rPr lang="en-IN" sz="1000" b="1"/>
                        <a:t>PSLV-C48/RISAT-2BR1</a:t>
                      </a:r>
                    </a:p>
                  </a:txBody>
                  <a:tcPr marL="24074" marR="24074" marT="12037" marB="12037" anchor="ctr">
                    <a:lnL>
                      <a:noFill/>
                    </a:lnL>
                    <a:lnR>
                      <a:noFill/>
                    </a:lnR>
                    <a:lnT>
                      <a:noFill/>
                    </a:lnT>
                    <a:lnB>
                      <a:noFill/>
                    </a:lnB>
                  </a:tcPr>
                </a:tc>
                <a:tc>
                  <a:txBody>
                    <a:bodyPr/>
                    <a:lstStyle/>
                    <a:p>
                      <a:r>
                        <a:rPr lang="en-IN" sz="1000" b="1"/>
                        <a:t>LEO</a:t>
                      </a:r>
                    </a:p>
                  </a:txBody>
                  <a:tcPr marL="24074" marR="24074" marT="12037" marB="12037" anchor="ctr">
                    <a:lnL>
                      <a:noFill/>
                    </a:lnL>
                    <a:lnR>
                      <a:noFill/>
                    </a:lnR>
                    <a:lnT>
                      <a:noFill/>
                    </a:lnT>
                    <a:lnB>
                      <a:noFill/>
                    </a:lnB>
                  </a:tcPr>
                </a:tc>
                <a:tc>
                  <a:txBody>
                    <a:bodyPr/>
                    <a:lstStyle/>
                    <a:p>
                      <a:r>
                        <a:rPr lang="en-US" sz="1000" b="1"/>
                        <a:t>Disaster Management System,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3183240762"/>
                  </a:ext>
                </a:extLst>
              </a:tr>
              <a:tr h="849333">
                <a:tc>
                  <a:txBody>
                    <a:bodyPr/>
                    <a:lstStyle/>
                    <a:p>
                      <a:r>
                        <a:rPr lang="en-IN" sz="1000" b="1"/>
                        <a:t>Cartosat-3</a:t>
                      </a:r>
                    </a:p>
                  </a:txBody>
                  <a:tcPr marL="24074" marR="24074" marT="12037" marB="12037" anchor="ctr">
                    <a:lnL>
                      <a:noFill/>
                    </a:lnL>
                    <a:lnR>
                      <a:noFill/>
                    </a:lnR>
                    <a:lnT>
                      <a:noFill/>
                    </a:lnT>
                    <a:lnB>
                      <a:noFill/>
                    </a:lnB>
                  </a:tcPr>
                </a:tc>
                <a:tc>
                  <a:txBody>
                    <a:bodyPr/>
                    <a:lstStyle/>
                    <a:p>
                      <a:r>
                        <a:rPr lang="en-IN" sz="1000" b="1" dirty="0"/>
                        <a:t>27-Nov-19</a:t>
                      </a:r>
                    </a:p>
                  </a:txBody>
                  <a:tcPr marL="24074" marR="24074" marT="12037" marB="12037" anchor="ctr">
                    <a:lnL>
                      <a:noFill/>
                    </a:lnL>
                    <a:lnR>
                      <a:noFill/>
                    </a:lnR>
                    <a:lnT>
                      <a:noFill/>
                    </a:lnT>
                    <a:lnB>
                      <a:noFill/>
                    </a:lnB>
                  </a:tcPr>
                </a:tc>
                <a:tc>
                  <a:txBody>
                    <a:bodyPr/>
                    <a:lstStyle/>
                    <a:p>
                      <a:r>
                        <a:rPr lang="en-IN" sz="1000" b="1"/>
                        <a:t>PSLV-C47 / Cartosat-3 Mission</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667235003"/>
                  </a:ext>
                </a:extLst>
              </a:tr>
              <a:tr h="1124397">
                <a:tc>
                  <a:txBody>
                    <a:bodyPr/>
                    <a:lstStyle/>
                    <a:p>
                      <a:r>
                        <a:rPr lang="en-IN" sz="1000" b="1"/>
                        <a:t>RISAT-2B</a:t>
                      </a:r>
                    </a:p>
                  </a:txBody>
                  <a:tcPr marL="24074" marR="24074" marT="12037" marB="12037" anchor="ctr">
                    <a:lnL>
                      <a:noFill/>
                    </a:lnL>
                    <a:lnR>
                      <a:noFill/>
                    </a:lnR>
                    <a:lnT>
                      <a:noFill/>
                    </a:lnT>
                    <a:lnB>
                      <a:noFill/>
                    </a:lnB>
                  </a:tcPr>
                </a:tc>
                <a:tc>
                  <a:txBody>
                    <a:bodyPr/>
                    <a:lstStyle/>
                    <a:p>
                      <a:r>
                        <a:rPr lang="en-IN" sz="1000" b="1"/>
                        <a:t>22-May-19</a:t>
                      </a:r>
                    </a:p>
                  </a:txBody>
                  <a:tcPr marL="24074" marR="24074" marT="12037" marB="12037" anchor="ctr">
                    <a:lnL>
                      <a:noFill/>
                    </a:lnL>
                    <a:lnR>
                      <a:noFill/>
                    </a:lnR>
                    <a:lnT>
                      <a:noFill/>
                    </a:lnT>
                    <a:lnB>
                      <a:noFill/>
                    </a:lnB>
                  </a:tcPr>
                </a:tc>
                <a:tc>
                  <a:txBody>
                    <a:bodyPr/>
                    <a:lstStyle/>
                    <a:p>
                      <a:r>
                        <a:rPr lang="en-IN" sz="1000" b="1"/>
                        <a:t>PSLV-C46 Mission</a:t>
                      </a:r>
                    </a:p>
                  </a:txBody>
                  <a:tcPr marL="24074" marR="24074" marT="12037" marB="12037" anchor="ctr">
                    <a:lnL>
                      <a:noFill/>
                    </a:lnL>
                    <a:lnR>
                      <a:noFill/>
                    </a:lnR>
                    <a:lnT>
                      <a:noFill/>
                    </a:lnT>
                    <a:lnB>
                      <a:noFill/>
                    </a:lnB>
                  </a:tcPr>
                </a:tc>
                <a:tc>
                  <a:txBody>
                    <a:bodyPr/>
                    <a:lstStyle/>
                    <a:p>
                      <a:r>
                        <a:rPr lang="en-IN" sz="1000" b="1"/>
                        <a:t>LEO</a:t>
                      </a:r>
                    </a:p>
                  </a:txBody>
                  <a:tcPr marL="24074" marR="24074" marT="12037" marB="12037" anchor="ctr">
                    <a:lnL>
                      <a:noFill/>
                    </a:lnL>
                    <a:lnR>
                      <a:noFill/>
                    </a:lnR>
                    <a:lnT>
                      <a:noFill/>
                    </a:lnT>
                    <a:lnB>
                      <a:noFill/>
                    </a:lnB>
                  </a:tcPr>
                </a:tc>
                <a:tc>
                  <a:txBody>
                    <a:bodyPr/>
                    <a:lstStyle/>
                    <a:p>
                      <a:r>
                        <a:rPr lang="en-US" sz="1000" b="1"/>
                        <a:t>Disaster Management System,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2763828422"/>
                  </a:ext>
                </a:extLst>
              </a:tr>
              <a:tr h="574268">
                <a:tc>
                  <a:txBody>
                    <a:bodyPr/>
                    <a:lstStyle/>
                    <a:p>
                      <a:r>
                        <a:rPr lang="en-IN" sz="1000" b="1"/>
                        <a:t>HysIS</a:t>
                      </a:r>
                    </a:p>
                  </a:txBody>
                  <a:tcPr marL="24074" marR="24074" marT="12037" marB="12037" anchor="ctr">
                    <a:lnL>
                      <a:noFill/>
                    </a:lnL>
                    <a:lnR>
                      <a:noFill/>
                    </a:lnR>
                    <a:lnT>
                      <a:noFill/>
                    </a:lnT>
                    <a:lnB>
                      <a:noFill/>
                    </a:lnB>
                  </a:tcPr>
                </a:tc>
                <a:tc>
                  <a:txBody>
                    <a:bodyPr/>
                    <a:lstStyle/>
                    <a:p>
                      <a:r>
                        <a:rPr lang="en-IN" sz="1000" b="1"/>
                        <a:t>29-Nov-18</a:t>
                      </a:r>
                    </a:p>
                  </a:txBody>
                  <a:tcPr marL="24074" marR="24074" marT="12037" marB="12037" anchor="ctr">
                    <a:lnL>
                      <a:noFill/>
                    </a:lnL>
                    <a:lnR>
                      <a:noFill/>
                    </a:lnR>
                    <a:lnT>
                      <a:noFill/>
                    </a:lnT>
                    <a:lnB>
                      <a:noFill/>
                    </a:lnB>
                  </a:tcPr>
                </a:tc>
                <a:tc>
                  <a:txBody>
                    <a:bodyPr/>
                    <a:lstStyle/>
                    <a:p>
                      <a:r>
                        <a:rPr lang="en-IN" sz="1000" b="1"/>
                        <a:t>PSLV-C43 / HysIS Mission</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773848166"/>
                  </a:ext>
                </a:extLst>
              </a:tr>
              <a:tr h="1124397">
                <a:tc>
                  <a:txBody>
                    <a:bodyPr/>
                    <a:lstStyle/>
                    <a:p>
                      <a:r>
                        <a:rPr lang="en-IN" sz="1000" b="1"/>
                        <a:t>Cartosat-2 Series Satellite</a:t>
                      </a:r>
                    </a:p>
                  </a:txBody>
                  <a:tcPr marL="24074" marR="24074" marT="12037" marB="12037" anchor="ctr">
                    <a:lnL>
                      <a:noFill/>
                    </a:lnL>
                    <a:lnR>
                      <a:noFill/>
                    </a:lnR>
                    <a:lnT>
                      <a:noFill/>
                    </a:lnT>
                    <a:lnB>
                      <a:noFill/>
                    </a:lnB>
                  </a:tcPr>
                </a:tc>
                <a:tc>
                  <a:txBody>
                    <a:bodyPr/>
                    <a:lstStyle/>
                    <a:p>
                      <a:r>
                        <a:rPr lang="en-IN" sz="1000" b="1"/>
                        <a:t>12-Jan-18</a:t>
                      </a:r>
                    </a:p>
                  </a:txBody>
                  <a:tcPr marL="24074" marR="24074" marT="12037" marB="12037" anchor="ctr">
                    <a:lnL>
                      <a:noFill/>
                    </a:lnL>
                    <a:lnR>
                      <a:noFill/>
                    </a:lnR>
                    <a:lnT>
                      <a:noFill/>
                    </a:lnT>
                    <a:lnB>
                      <a:noFill/>
                    </a:lnB>
                  </a:tcPr>
                </a:tc>
                <a:tc>
                  <a:txBody>
                    <a:bodyPr/>
                    <a:lstStyle/>
                    <a:p>
                      <a:r>
                        <a:rPr lang="en-IN" sz="1000" b="1"/>
                        <a:t>PSLV-C40/Cartosat-2 Series Satellite Mission</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2113953622"/>
                  </a:ext>
                </a:extLst>
              </a:tr>
              <a:tr h="849333">
                <a:tc>
                  <a:txBody>
                    <a:bodyPr/>
                    <a:lstStyle/>
                    <a:p>
                      <a:r>
                        <a:rPr lang="en-IN" sz="1000" b="1"/>
                        <a:t>Cartosat-2 Series Satellite</a:t>
                      </a:r>
                    </a:p>
                  </a:txBody>
                  <a:tcPr marL="24074" marR="24074" marT="12037" marB="12037" anchor="ctr">
                    <a:lnL>
                      <a:noFill/>
                    </a:lnL>
                    <a:lnR>
                      <a:noFill/>
                    </a:lnR>
                    <a:lnT>
                      <a:noFill/>
                    </a:lnT>
                    <a:lnB>
                      <a:noFill/>
                    </a:lnB>
                  </a:tcPr>
                </a:tc>
                <a:tc>
                  <a:txBody>
                    <a:bodyPr/>
                    <a:lstStyle/>
                    <a:p>
                      <a:r>
                        <a:rPr lang="en-IN" sz="1000" b="1"/>
                        <a:t>23-Jun-17</a:t>
                      </a:r>
                    </a:p>
                  </a:txBody>
                  <a:tcPr marL="24074" marR="24074" marT="12037" marB="12037" anchor="ctr">
                    <a:lnL>
                      <a:noFill/>
                    </a:lnL>
                    <a:lnR>
                      <a:noFill/>
                    </a:lnR>
                    <a:lnT>
                      <a:noFill/>
                    </a:lnT>
                    <a:lnB>
                      <a:noFill/>
                    </a:lnB>
                  </a:tcPr>
                </a:tc>
                <a:tc>
                  <a:txBody>
                    <a:bodyPr/>
                    <a:lstStyle/>
                    <a:p>
                      <a:r>
                        <a:rPr lang="en-IN" sz="1000" b="1"/>
                        <a:t>PSLV-C38 / Cartosat-2 Series Satellite</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2360453276"/>
                  </a:ext>
                </a:extLst>
              </a:tr>
              <a:tr h="849333">
                <a:tc>
                  <a:txBody>
                    <a:bodyPr/>
                    <a:lstStyle/>
                    <a:p>
                      <a:r>
                        <a:rPr lang="en-IN" sz="1000" b="1"/>
                        <a:t>Cartosat -2 Series Satellite</a:t>
                      </a:r>
                    </a:p>
                  </a:txBody>
                  <a:tcPr marL="24074" marR="24074" marT="12037" marB="12037" anchor="ctr">
                    <a:lnL>
                      <a:noFill/>
                    </a:lnL>
                    <a:lnR>
                      <a:noFill/>
                    </a:lnR>
                    <a:lnT>
                      <a:noFill/>
                    </a:lnT>
                    <a:lnB>
                      <a:noFill/>
                    </a:lnB>
                  </a:tcPr>
                </a:tc>
                <a:tc>
                  <a:txBody>
                    <a:bodyPr/>
                    <a:lstStyle/>
                    <a:p>
                      <a:r>
                        <a:rPr lang="en-IN" sz="1000" b="1"/>
                        <a:t>15-Feb-17</a:t>
                      </a:r>
                    </a:p>
                  </a:txBody>
                  <a:tcPr marL="24074" marR="24074" marT="12037" marB="12037" anchor="ctr">
                    <a:lnL>
                      <a:noFill/>
                    </a:lnL>
                    <a:lnR>
                      <a:noFill/>
                    </a:lnR>
                    <a:lnT>
                      <a:noFill/>
                    </a:lnT>
                    <a:lnB>
                      <a:noFill/>
                    </a:lnB>
                  </a:tcPr>
                </a:tc>
                <a:tc>
                  <a:txBody>
                    <a:bodyPr/>
                    <a:lstStyle/>
                    <a:p>
                      <a:r>
                        <a:rPr lang="en-IN" sz="1000" b="1"/>
                        <a:t>PSLV-C37 / Cartosat -2 Series Satellite</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4128291550"/>
                  </a:ext>
                </a:extLst>
              </a:tr>
              <a:tr h="849333">
                <a:tc>
                  <a:txBody>
                    <a:bodyPr/>
                    <a:lstStyle/>
                    <a:p>
                      <a:r>
                        <a:rPr lang="en-IN" sz="1000" b="1"/>
                        <a:t>RESOURCESAT-2A</a:t>
                      </a:r>
                    </a:p>
                  </a:txBody>
                  <a:tcPr marL="24074" marR="24074" marT="12037" marB="12037" anchor="ctr">
                    <a:lnL>
                      <a:noFill/>
                    </a:lnL>
                    <a:lnR>
                      <a:noFill/>
                    </a:lnR>
                    <a:lnT>
                      <a:noFill/>
                    </a:lnT>
                    <a:lnB>
                      <a:noFill/>
                    </a:lnB>
                  </a:tcPr>
                </a:tc>
                <a:tc>
                  <a:txBody>
                    <a:bodyPr/>
                    <a:lstStyle/>
                    <a:p>
                      <a:r>
                        <a:rPr lang="en-IN" sz="1000" b="1"/>
                        <a:t>7-Dec-16</a:t>
                      </a:r>
                    </a:p>
                  </a:txBody>
                  <a:tcPr marL="24074" marR="24074" marT="12037" marB="12037" anchor="ctr">
                    <a:lnL>
                      <a:noFill/>
                    </a:lnL>
                    <a:lnR>
                      <a:noFill/>
                    </a:lnR>
                    <a:lnT>
                      <a:noFill/>
                    </a:lnT>
                    <a:lnB>
                      <a:noFill/>
                    </a:lnB>
                  </a:tcPr>
                </a:tc>
                <a:tc>
                  <a:txBody>
                    <a:bodyPr/>
                    <a:lstStyle/>
                    <a:p>
                      <a:r>
                        <a:rPr lang="en-IN" sz="1000" b="1"/>
                        <a:t>PSLV-C36 / RESOURCESAT-2A</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52857096"/>
                  </a:ext>
                </a:extLst>
              </a:tr>
              <a:tr h="574268">
                <a:tc>
                  <a:txBody>
                    <a:bodyPr/>
                    <a:lstStyle/>
                    <a:p>
                      <a:r>
                        <a:rPr lang="en-IN" sz="1000" b="1"/>
                        <a:t>SCATSAT-1</a:t>
                      </a:r>
                    </a:p>
                  </a:txBody>
                  <a:tcPr marL="24074" marR="24074" marT="12037" marB="12037" anchor="ctr">
                    <a:lnL>
                      <a:noFill/>
                    </a:lnL>
                    <a:lnR>
                      <a:noFill/>
                    </a:lnR>
                    <a:lnT>
                      <a:noFill/>
                    </a:lnT>
                    <a:lnB>
                      <a:noFill/>
                    </a:lnB>
                  </a:tcPr>
                </a:tc>
                <a:tc>
                  <a:txBody>
                    <a:bodyPr/>
                    <a:lstStyle/>
                    <a:p>
                      <a:r>
                        <a:rPr lang="en-IN" sz="1000" b="1"/>
                        <a:t>26-Sep-16</a:t>
                      </a:r>
                    </a:p>
                  </a:txBody>
                  <a:tcPr marL="24074" marR="24074" marT="12037" marB="12037" anchor="ctr">
                    <a:lnL>
                      <a:noFill/>
                    </a:lnL>
                    <a:lnR>
                      <a:noFill/>
                    </a:lnR>
                    <a:lnT>
                      <a:noFill/>
                    </a:lnT>
                    <a:lnB>
                      <a:noFill/>
                    </a:lnB>
                  </a:tcPr>
                </a:tc>
                <a:tc>
                  <a:txBody>
                    <a:bodyPr/>
                    <a:lstStyle/>
                    <a:p>
                      <a:r>
                        <a:rPr lang="en-IN" sz="1000" b="1"/>
                        <a:t>PSLV-C35 / SCATSAT-1</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Climate &amp; Environment</a:t>
                      </a:r>
                    </a:p>
                  </a:txBody>
                  <a:tcPr marL="24074" marR="24074" marT="12037" marB="12037" anchor="ctr">
                    <a:lnL>
                      <a:noFill/>
                    </a:lnL>
                    <a:lnR>
                      <a:noFill/>
                    </a:lnR>
                    <a:lnT>
                      <a:noFill/>
                    </a:lnT>
                    <a:lnB>
                      <a:noFill/>
                    </a:lnB>
                  </a:tcPr>
                </a:tc>
                <a:extLst>
                  <a:ext uri="{0D108BD9-81ED-4DB2-BD59-A6C34878D82A}">
                    <a16:rowId xmlns:a16="http://schemas.microsoft.com/office/drawing/2014/main" val="713354869"/>
                  </a:ext>
                </a:extLst>
              </a:tr>
              <a:tr h="1399461">
                <a:tc>
                  <a:txBody>
                    <a:bodyPr/>
                    <a:lstStyle/>
                    <a:p>
                      <a:r>
                        <a:rPr lang="en-IN" sz="1000" b="1"/>
                        <a:t>INSAT-3DR</a:t>
                      </a:r>
                    </a:p>
                  </a:txBody>
                  <a:tcPr marL="24074" marR="24074" marT="12037" marB="12037" anchor="ctr">
                    <a:lnL>
                      <a:noFill/>
                    </a:lnL>
                    <a:lnR>
                      <a:noFill/>
                    </a:lnR>
                    <a:lnT>
                      <a:noFill/>
                    </a:lnT>
                    <a:lnB>
                      <a:noFill/>
                    </a:lnB>
                  </a:tcPr>
                </a:tc>
                <a:tc>
                  <a:txBody>
                    <a:bodyPr/>
                    <a:lstStyle/>
                    <a:p>
                      <a:r>
                        <a:rPr lang="en-IN" sz="1000" b="1"/>
                        <a:t>8-Sep-16</a:t>
                      </a:r>
                    </a:p>
                  </a:txBody>
                  <a:tcPr marL="24074" marR="24074" marT="12037" marB="12037" anchor="ctr">
                    <a:lnL>
                      <a:noFill/>
                    </a:lnL>
                    <a:lnR>
                      <a:noFill/>
                    </a:lnR>
                    <a:lnT>
                      <a:noFill/>
                    </a:lnT>
                    <a:lnB>
                      <a:noFill/>
                    </a:lnB>
                  </a:tcPr>
                </a:tc>
                <a:tc>
                  <a:txBody>
                    <a:bodyPr/>
                    <a:lstStyle/>
                    <a:p>
                      <a:r>
                        <a:rPr lang="en-IN" sz="1000" b="1"/>
                        <a:t>GSLV-F05 / INSAT-3DR</a:t>
                      </a:r>
                    </a:p>
                  </a:txBody>
                  <a:tcPr marL="24074" marR="24074" marT="12037" marB="12037" anchor="ctr">
                    <a:lnL>
                      <a:noFill/>
                    </a:lnL>
                    <a:lnR>
                      <a:noFill/>
                    </a:lnR>
                    <a:lnT>
                      <a:noFill/>
                    </a:lnT>
                    <a:lnB>
                      <a:noFill/>
                    </a:lnB>
                  </a:tcPr>
                </a:tc>
                <a:tc>
                  <a:txBody>
                    <a:bodyPr/>
                    <a:lstStyle/>
                    <a:p>
                      <a:r>
                        <a:rPr lang="en-IN" sz="1000" b="1"/>
                        <a:t>GSO</a:t>
                      </a:r>
                    </a:p>
                  </a:txBody>
                  <a:tcPr marL="24074" marR="24074" marT="12037" marB="12037" anchor="ctr">
                    <a:lnL>
                      <a:noFill/>
                    </a:lnL>
                    <a:lnR>
                      <a:noFill/>
                    </a:lnR>
                    <a:lnT>
                      <a:noFill/>
                    </a:lnT>
                    <a:lnB>
                      <a:noFill/>
                    </a:lnB>
                  </a:tcPr>
                </a:tc>
                <a:tc>
                  <a:txBody>
                    <a:bodyPr/>
                    <a:lstStyle/>
                    <a:p>
                      <a:r>
                        <a:rPr lang="fr-FR" sz="1000" b="1"/>
                        <a:t>Climate &amp; Environment, Disaster Management System</a:t>
                      </a:r>
                    </a:p>
                  </a:txBody>
                  <a:tcPr marL="24074" marR="24074" marT="12037" marB="12037" anchor="ctr">
                    <a:lnL>
                      <a:noFill/>
                    </a:lnL>
                    <a:lnR>
                      <a:noFill/>
                    </a:lnR>
                    <a:lnT>
                      <a:noFill/>
                    </a:lnT>
                    <a:lnB>
                      <a:noFill/>
                    </a:lnB>
                  </a:tcPr>
                </a:tc>
                <a:extLst>
                  <a:ext uri="{0D108BD9-81ED-4DB2-BD59-A6C34878D82A}">
                    <a16:rowId xmlns:a16="http://schemas.microsoft.com/office/drawing/2014/main" val="1285141292"/>
                  </a:ext>
                </a:extLst>
              </a:tr>
              <a:tr h="849333">
                <a:tc>
                  <a:txBody>
                    <a:bodyPr/>
                    <a:lstStyle/>
                    <a:p>
                      <a:r>
                        <a:rPr lang="en-IN" sz="1000" b="1"/>
                        <a:t>CARTOSAT-2 Series Satellite</a:t>
                      </a:r>
                    </a:p>
                  </a:txBody>
                  <a:tcPr marL="24074" marR="24074" marT="12037" marB="12037" anchor="ctr">
                    <a:lnL>
                      <a:noFill/>
                    </a:lnL>
                    <a:lnR>
                      <a:noFill/>
                    </a:lnR>
                    <a:lnT>
                      <a:noFill/>
                    </a:lnT>
                    <a:lnB>
                      <a:noFill/>
                    </a:lnB>
                  </a:tcPr>
                </a:tc>
                <a:tc>
                  <a:txBody>
                    <a:bodyPr/>
                    <a:lstStyle/>
                    <a:p>
                      <a:r>
                        <a:rPr lang="en-IN" sz="1000" b="1"/>
                        <a:t>22-Jun-16</a:t>
                      </a:r>
                    </a:p>
                  </a:txBody>
                  <a:tcPr marL="24074" marR="24074" marT="12037" marB="12037" anchor="ctr">
                    <a:lnL>
                      <a:noFill/>
                    </a:lnL>
                    <a:lnR>
                      <a:noFill/>
                    </a:lnR>
                    <a:lnT>
                      <a:noFill/>
                    </a:lnT>
                    <a:lnB>
                      <a:noFill/>
                    </a:lnB>
                  </a:tcPr>
                </a:tc>
                <a:tc>
                  <a:txBody>
                    <a:bodyPr/>
                    <a:lstStyle/>
                    <a:p>
                      <a:r>
                        <a:rPr lang="en-IN" sz="1000" b="1"/>
                        <a:t>PSLV-C34 / CARTOSAT-2 Series Satellite</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976797261"/>
                  </a:ext>
                </a:extLst>
              </a:tr>
              <a:tr h="1399461">
                <a:tc>
                  <a:txBody>
                    <a:bodyPr/>
                    <a:lstStyle/>
                    <a:p>
                      <a:r>
                        <a:rPr lang="en-IN" sz="1000" b="1"/>
                        <a:t>INSAT-3D</a:t>
                      </a:r>
                    </a:p>
                  </a:txBody>
                  <a:tcPr marL="24074" marR="24074" marT="12037" marB="12037" anchor="ctr">
                    <a:lnL>
                      <a:noFill/>
                    </a:lnL>
                    <a:lnR>
                      <a:noFill/>
                    </a:lnR>
                    <a:lnT>
                      <a:noFill/>
                    </a:lnT>
                    <a:lnB>
                      <a:noFill/>
                    </a:lnB>
                  </a:tcPr>
                </a:tc>
                <a:tc>
                  <a:txBody>
                    <a:bodyPr/>
                    <a:lstStyle/>
                    <a:p>
                      <a:r>
                        <a:rPr lang="en-IN" sz="1000" b="1"/>
                        <a:t>26-Jul-13</a:t>
                      </a:r>
                    </a:p>
                  </a:txBody>
                  <a:tcPr marL="24074" marR="24074" marT="12037" marB="12037" anchor="ctr">
                    <a:lnL>
                      <a:noFill/>
                    </a:lnL>
                    <a:lnR>
                      <a:noFill/>
                    </a:lnR>
                    <a:lnT>
                      <a:noFill/>
                    </a:lnT>
                    <a:lnB>
                      <a:noFill/>
                    </a:lnB>
                  </a:tcPr>
                </a:tc>
                <a:tc>
                  <a:txBody>
                    <a:bodyPr/>
                    <a:lstStyle/>
                    <a:p>
                      <a:r>
                        <a:rPr lang="en-IN" sz="1000" b="1"/>
                        <a:t>Ariane-5 VA-214</a:t>
                      </a:r>
                    </a:p>
                  </a:txBody>
                  <a:tcPr marL="24074" marR="24074" marT="12037" marB="12037" anchor="ctr">
                    <a:lnL>
                      <a:noFill/>
                    </a:lnL>
                    <a:lnR>
                      <a:noFill/>
                    </a:lnR>
                    <a:lnT>
                      <a:noFill/>
                    </a:lnT>
                    <a:lnB>
                      <a:noFill/>
                    </a:lnB>
                  </a:tcPr>
                </a:tc>
                <a:tc>
                  <a:txBody>
                    <a:bodyPr/>
                    <a:lstStyle/>
                    <a:p>
                      <a:r>
                        <a:rPr lang="en-IN" sz="1000" b="1"/>
                        <a:t>GSO</a:t>
                      </a:r>
                    </a:p>
                  </a:txBody>
                  <a:tcPr marL="24074" marR="24074" marT="12037" marB="12037" anchor="ctr">
                    <a:lnL>
                      <a:noFill/>
                    </a:lnL>
                    <a:lnR>
                      <a:noFill/>
                    </a:lnR>
                    <a:lnT>
                      <a:noFill/>
                    </a:lnT>
                    <a:lnB>
                      <a:noFill/>
                    </a:lnB>
                  </a:tcPr>
                </a:tc>
                <a:tc>
                  <a:txBody>
                    <a:bodyPr/>
                    <a:lstStyle/>
                    <a:p>
                      <a:r>
                        <a:rPr lang="fr-FR" sz="1000" b="1"/>
                        <a:t>Climate &amp; Environment, Disaster Management System</a:t>
                      </a:r>
                    </a:p>
                  </a:txBody>
                  <a:tcPr marL="24074" marR="24074" marT="12037" marB="12037" anchor="ctr">
                    <a:lnL>
                      <a:noFill/>
                    </a:lnL>
                    <a:lnR>
                      <a:noFill/>
                    </a:lnR>
                    <a:lnT>
                      <a:noFill/>
                    </a:lnT>
                    <a:lnB>
                      <a:noFill/>
                    </a:lnB>
                  </a:tcPr>
                </a:tc>
                <a:extLst>
                  <a:ext uri="{0D108BD9-81ED-4DB2-BD59-A6C34878D82A}">
                    <a16:rowId xmlns:a16="http://schemas.microsoft.com/office/drawing/2014/main" val="495270368"/>
                  </a:ext>
                </a:extLst>
              </a:tr>
              <a:tr h="1124397">
                <a:tc>
                  <a:txBody>
                    <a:bodyPr/>
                    <a:lstStyle/>
                    <a:p>
                      <a:r>
                        <a:rPr lang="en-IN" sz="1000" b="1"/>
                        <a:t>SARAL</a:t>
                      </a:r>
                    </a:p>
                  </a:txBody>
                  <a:tcPr marL="24074" marR="24074" marT="12037" marB="12037" anchor="ctr">
                    <a:lnL>
                      <a:noFill/>
                    </a:lnL>
                    <a:lnR>
                      <a:noFill/>
                    </a:lnR>
                    <a:lnT>
                      <a:noFill/>
                    </a:lnT>
                    <a:lnB>
                      <a:noFill/>
                    </a:lnB>
                  </a:tcPr>
                </a:tc>
                <a:tc>
                  <a:txBody>
                    <a:bodyPr/>
                    <a:lstStyle/>
                    <a:p>
                      <a:r>
                        <a:rPr lang="en-IN" sz="1000" b="1"/>
                        <a:t>25-Feb-13</a:t>
                      </a:r>
                    </a:p>
                  </a:txBody>
                  <a:tcPr marL="24074" marR="24074" marT="12037" marB="12037" anchor="ctr">
                    <a:lnL>
                      <a:noFill/>
                    </a:lnL>
                    <a:lnR>
                      <a:noFill/>
                    </a:lnR>
                    <a:lnT>
                      <a:noFill/>
                    </a:lnT>
                    <a:lnB>
                      <a:noFill/>
                    </a:lnB>
                  </a:tcPr>
                </a:tc>
                <a:tc>
                  <a:txBody>
                    <a:bodyPr/>
                    <a:lstStyle/>
                    <a:p>
                      <a:r>
                        <a:rPr lang="en-IN" sz="1000" b="1"/>
                        <a:t>PSLV-C20/SARAL</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Climate &amp; Environment,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3211367481"/>
                  </a:ext>
                </a:extLst>
              </a:tr>
              <a:tr h="574268">
                <a:tc>
                  <a:txBody>
                    <a:bodyPr/>
                    <a:lstStyle/>
                    <a:p>
                      <a:r>
                        <a:rPr lang="en-IN" sz="1000" b="1"/>
                        <a:t>RISAT-1</a:t>
                      </a:r>
                    </a:p>
                  </a:txBody>
                  <a:tcPr marL="24074" marR="24074" marT="12037" marB="12037" anchor="ctr">
                    <a:lnL>
                      <a:noFill/>
                    </a:lnL>
                    <a:lnR>
                      <a:noFill/>
                    </a:lnR>
                    <a:lnT>
                      <a:noFill/>
                    </a:lnT>
                    <a:lnB>
                      <a:noFill/>
                    </a:lnB>
                  </a:tcPr>
                </a:tc>
                <a:tc>
                  <a:txBody>
                    <a:bodyPr/>
                    <a:lstStyle/>
                    <a:p>
                      <a:r>
                        <a:rPr lang="en-IN" sz="1000" b="1"/>
                        <a:t>26-Apr-12</a:t>
                      </a:r>
                    </a:p>
                  </a:txBody>
                  <a:tcPr marL="24074" marR="24074" marT="12037" marB="12037" anchor="ctr">
                    <a:lnL>
                      <a:noFill/>
                    </a:lnL>
                    <a:lnR>
                      <a:noFill/>
                    </a:lnR>
                    <a:lnT>
                      <a:noFill/>
                    </a:lnT>
                    <a:lnB>
                      <a:noFill/>
                    </a:lnB>
                  </a:tcPr>
                </a:tc>
                <a:tc>
                  <a:txBody>
                    <a:bodyPr/>
                    <a:lstStyle/>
                    <a:p>
                      <a:r>
                        <a:rPr lang="en-IN" sz="1000" b="1"/>
                        <a:t>PSLV-C19/RISAT-1</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a:t>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3816454038"/>
                  </a:ext>
                </a:extLst>
              </a:tr>
              <a:tr h="1124397">
                <a:tc>
                  <a:txBody>
                    <a:bodyPr/>
                    <a:lstStyle/>
                    <a:p>
                      <a:r>
                        <a:rPr lang="en-IN" sz="1000" b="1"/>
                        <a:t>Megha-Tropiques</a:t>
                      </a:r>
                    </a:p>
                  </a:txBody>
                  <a:tcPr marL="24074" marR="24074" marT="12037" marB="12037" anchor="ctr">
                    <a:lnL>
                      <a:noFill/>
                    </a:lnL>
                    <a:lnR>
                      <a:noFill/>
                    </a:lnR>
                    <a:lnT>
                      <a:noFill/>
                    </a:lnT>
                    <a:lnB>
                      <a:noFill/>
                    </a:lnB>
                  </a:tcPr>
                </a:tc>
                <a:tc>
                  <a:txBody>
                    <a:bodyPr/>
                    <a:lstStyle/>
                    <a:p>
                      <a:r>
                        <a:rPr lang="en-IN" sz="1000" b="1"/>
                        <a:t>12-Oct-11</a:t>
                      </a:r>
                    </a:p>
                  </a:txBody>
                  <a:tcPr marL="24074" marR="24074" marT="12037" marB="12037" anchor="ctr">
                    <a:lnL>
                      <a:noFill/>
                    </a:lnL>
                    <a:lnR>
                      <a:noFill/>
                    </a:lnR>
                    <a:lnT>
                      <a:noFill/>
                    </a:lnT>
                    <a:lnB>
                      <a:noFill/>
                    </a:lnB>
                  </a:tcPr>
                </a:tc>
                <a:tc>
                  <a:txBody>
                    <a:bodyPr/>
                    <a:lstStyle/>
                    <a:p>
                      <a:r>
                        <a:rPr lang="en-IN" sz="1000" b="1"/>
                        <a:t>PSLV-C18/Megha-Tropiques</a:t>
                      </a:r>
                    </a:p>
                  </a:txBody>
                  <a:tcPr marL="24074" marR="24074" marT="12037" marB="12037" anchor="ctr">
                    <a:lnL>
                      <a:noFill/>
                    </a:lnL>
                    <a:lnR>
                      <a:noFill/>
                    </a:lnR>
                    <a:lnT>
                      <a:noFill/>
                    </a:lnT>
                    <a:lnB>
                      <a:noFill/>
                    </a:lnB>
                  </a:tcPr>
                </a:tc>
                <a:tc>
                  <a:txBody>
                    <a:bodyPr/>
                    <a:lstStyle/>
                    <a:p>
                      <a:r>
                        <a:rPr lang="en-IN" sz="1000" b="1"/>
                        <a:t>SSPO</a:t>
                      </a:r>
                    </a:p>
                  </a:txBody>
                  <a:tcPr marL="24074" marR="24074" marT="12037" marB="12037" anchor="ctr">
                    <a:lnL>
                      <a:noFill/>
                    </a:lnL>
                    <a:lnR>
                      <a:noFill/>
                    </a:lnR>
                    <a:lnT>
                      <a:noFill/>
                    </a:lnT>
                    <a:lnB>
                      <a:noFill/>
                    </a:lnB>
                  </a:tcPr>
                </a:tc>
                <a:tc>
                  <a:txBody>
                    <a:bodyPr/>
                    <a:lstStyle/>
                    <a:p>
                      <a:r>
                        <a:rPr lang="en-IN" sz="1000" b="1" dirty="0"/>
                        <a:t>Climate &amp; Environment, Earth Observation</a:t>
                      </a:r>
                    </a:p>
                  </a:txBody>
                  <a:tcPr marL="24074" marR="24074" marT="12037" marB="12037" anchor="ctr">
                    <a:lnL>
                      <a:noFill/>
                    </a:lnL>
                    <a:lnR>
                      <a:noFill/>
                    </a:lnR>
                    <a:lnT>
                      <a:noFill/>
                    </a:lnT>
                    <a:lnB>
                      <a:noFill/>
                    </a:lnB>
                  </a:tcPr>
                </a:tc>
                <a:extLst>
                  <a:ext uri="{0D108BD9-81ED-4DB2-BD59-A6C34878D82A}">
                    <a16:rowId xmlns:a16="http://schemas.microsoft.com/office/drawing/2014/main" val="1876829802"/>
                  </a:ext>
                </a:extLst>
              </a:tr>
            </a:tbl>
          </a:graphicData>
        </a:graphic>
      </p:graphicFrame>
    </p:spTree>
    <p:extLst>
      <p:ext uri="{BB962C8B-B14F-4D97-AF65-F5344CB8AC3E}">
        <p14:creationId xmlns:p14="http://schemas.microsoft.com/office/powerpoint/2010/main" val="725161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381000"/>
            <a:ext cx="5749716" cy="646331"/>
          </a:xfrm>
          <a:prstGeom prst="rect">
            <a:avLst/>
          </a:prstGeom>
        </p:spPr>
        <p:txBody>
          <a:bodyPr wrap="none">
            <a:spAutoFit/>
          </a:bodyPr>
          <a:lstStyle/>
          <a:p>
            <a:pPr fontAlgn="base"/>
            <a:r>
              <a:rPr lang="en-US" b="1" dirty="0"/>
              <a:t>3.0 </a:t>
            </a:r>
            <a:r>
              <a:rPr lang="en-US" b="1" dirty="0" err="1"/>
              <a:t>Bhuvan</a:t>
            </a:r>
            <a:r>
              <a:rPr lang="en-US" b="1" dirty="0"/>
              <a:t> Indian Geo-Platform of ISRO</a:t>
            </a:r>
          </a:p>
          <a:p>
            <a:pPr fontAlgn="base"/>
            <a:r>
              <a:rPr lang="en-US" dirty="0">
                <a:hlinkClick r:id="rId2"/>
              </a:rPr>
              <a:t>https://bhuvan-app3.nrsc.gov.in/data/download/index.php</a:t>
            </a:r>
            <a:endParaRPr lang="en-US" b="1" dirty="0"/>
          </a:p>
        </p:txBody>
      </p:sp>
      <p:pic>
        <p:nvPicPr>
          <p:cNvPr id="38914" name="Picture 2"/>
          <p:cNvPicPr>
            <a:picLocks noChangeAspect="1" noChangeArrowheads="1"/>
          </p:cNvPicPr>
          <p:nvPr/>
        </p:nvPicPr>
        <p:blipFill>
          <a:blip r:embed="rId3"/>
          <a:srcRect/>
          <a:stretch>
            <a:fillRect/>
          </a:stretch>
        </p:blipFill>
        <p:spPr bwMode="auto">
          <a:xfrm>
            <a:off x="762000" y="1447800"/>
            <a:ext cx="7315200" cy="46863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DB019D-9EC9-4084-8080-99B5D6EAAF5F}"/>
              </a:ext>
            </a:extLst>
          </p:cNvPr>
          <p:cNvSpPr txBox="1"/>
          <p:nvPr/>
        </p:nvSpPr>
        <p:spPr>
          <a:xfrm>
            <a:off x="457200" y="685800"/>
            <a:ext cx="8534400" cy="2862322"/>
          </a:xfrm>
          <a:prstGeom prst="rect">
            <a:avLst/>
          </a:prstGeom>
          <a:noFill/>
        </p:spPr>
        <p:txBody>
          <a:bodyPr wrap="square" rtlCol="0">
            <a:spAutoFit/>
          </a:bodyPr>
          <a:lstStyle/>
          <a:p>
            <a:r>
              <a:rPr lang="en-US" b="1" dirty="0"/>
              <a:t>QUESTION BANK</a:t>
            </a:r>
          </a:p>
          <a:p>
            <a:endParaRPr lang="en-US" b="1" dirty="0"/>
          </a:p>
          <a:p>
            <a:pPr marL="342900" indent="-342900">
              <a:buAutoNum type="arabicPeriod"/>
            </a:pPr>
            <a:r>
              <a:rPr lang="en-US" b="1" dirty="0"/>
              <a:t>EXPLAIN SPECTRAL SIGNATURE OF VEGETATION,SOIL AND WATER</a:t>
            </a:r>
          </a:p>
          <a:p>
            <a:pPr marL="342900" indent="-342900">
              <a:buAutoNum type="arabicPeriod"/>
            </a:pPr>
            <a:endParaRPr lang="en-US" b="1" dirty="0"/>
          </a:p>
          <a:p>
            <a:pPr marL="342900" indent="-342900">
              <a:buAutoNum type="arabicPeriod"/>
            </a:pPr>
            <a:endParaRPr lang="en-US" b="1" dirty="0"/>
          </a:p>
          <a:p>
            <a:pPr marL="342900" indent="-342900">
              <a:buAutoNum type="arabicPeriod"/>
            </a:pPr>
            <a:r>
              <a:rPr lang="en-US" b="1" dirty="0"/>
              <a:t>WHAT </a:t>
            </a:r>
            <a:r>
              <a:rPr lang="en-US" b="1"/>
              <a:t>IS standard FALSE </a:t>
            </a:r>
            <a:r>
              <a:rPr lang="en-US" b="1" dirty="0"/>
              <a:t>COLOR COMPOSITE</a:t>
            </a:r>
          </a:p>
          <a:p>
            <a:pPr marL="342900" indent="-342900">
              <a:buAutoNum type="arabicPeriod"/>
            </a:pPr>
            <a:endParaRPr lang="en-US" b="1" dirty="0"/>
          </a:p>
          <a:p>
            <a:pPr marL="342900" indent="-342900">
              <a:buAutoNum type="arabicPeriod"/>
            </a:pPr>
            <a:r>
              <a:rPr lang="en-US" b="1" dirty="0"/>
              <a:t>WHAT IS THE REASON OF HIGH IR SPECTRAL REFLECTACE IN PLANTS</a:t>
            </a:r>
          </a:p>
          <a:p>
            <a:pPr marL="342900" indent="-342900">
              <a:buAutoNum type="arabicPeriod"/>
            </a:pPr>
            <a:endParaRPr lang="en-US" b="1" dirty="0"/>
          </a:p>
          <a:p>
            <a:r>
              <a:rPr lang="en-US" b="1" dirty="0"/>
              <a:t> </a:t>
            </a:r>
            <a:endParaRPr lang="en-IN" b="1" dirty="0"/>
          </a:p>
        </p:txBody>
      </p:sp>
      <p:sp>
        <p:nvSpPr>
          <p:cNvPr id="4" name="TextBox 3">
            <a:extLst>
              <a:ext uri="{FF2B5EF4-FFF2-40B4-BE49-F238E27FC236}">
                <a16:creationId xmlns:a16="http://schemas.microsoft.com/office/drawing/2014/main" id="{3DB2EFC3-7C8A-4DAB-82B4-2FFD3093C261}"/>
              </a:ext>
            </a:extLst>
          </p:cNvPr>
          <p:cNvSpPr txBox="1"/>
          <p:nvPr/>
        </p:nvSpPr>
        <p:spPr>
          <a:xfrm>
            <a:off x="990600" y="4114800"/>
            <a:ext cx="7010400" cy="1754326"/>
          </a:xfrm>
          <a:prstGeom prst="rect">
            <a:avLst/>
          </a:prstGeom>
          <a:noFill/>
        </p:spPr>
        <p:txBody>
          <a:bodyPr wrap="square">
            <a:spAutoFit/>
          </a:bodyPr>
          <a:lstStyle/>
          <a:p>
            <a:r>
              <a:rPr lang="en-IN" dirty="0">
                <a:hlinkClick r:id="rId2"/>
              </a:rPr>
              <a:t>https://nptel.ac.in/content/storage2/courses/105105110/pdf/m6l03.pdf</a:t>
            </a:r>
            <a:endParaRPr lang="en-IN" dirty="0"/>
          </a:p>
          <a:p>
            <a:endParaRPr lang="en-IN" dirty="0"/>
          </a:p>
          <a:p>
            <a:r>
              <a:rPr lang="en-IN" dirty="0">
                <a:hlinkClick r:id="rId3"/>
              </a:rPr>
              <a:t>https://nptel.ac.in/courses/105/108/105108077/</a:t>
            </a:r>
            <a:endParaRPr lang="en-IN" dirty="0"/>
          </a:p>
          <a:p>
            <a:endParaRPr lang="en-IN" dirty="0"/>
          </a:p>
          <a:p>
            <a:r>
              <a:rPr lang="en-IN" dirty="0">
                <a:hlinkClick r:id="rId3"/>
              </a:rPr>
              <a:t>https://nptel.ac.in/courses/105/108/105108077/</a:t>
            </a:r>
            <a:endParaRPr lang="en-IN" dirty="0"/>
          </a:p>
          <a:p>
            <a:endParaRPr lang="en-IN" dirty="0"/>
          </a:p>
        </p:txBody>
      </p:sp>
    </p:spTree>
    <p:extLst>
      <p:ext uri="{BB962C8B-B14F-4D97-AF65-F5344CB8AC3E}">
        <p14:creationId xmlns:p14="http://schemas.microsoft.com/office/powerpoint/2010/main" val="1078974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t="11111"/>
          <a:stretch>
            <a:fillRect/>
          </a:stretch>
        </p:blipFill>
        <p:spPr bwMode="auto">
          <a:xfrm>
            <a:off x="0" y="0"/>
            <a:ext cx="9144000" cy="6858000"/>
          </a:xfrm>
          <a:prstGeom prst="rect">
            <a:avLst/>
          </a:prstGeom>
          <a:noFill/>
          <a:ln w="9525">
            <a:noFill/>
            <a:miter lim="800000"/>
            <a:headEnd/>
            <a:tailEnd/>
          </a:ln>
          <a:effectLst/>
        </p:spPr>
      </p:pic>
      <p:sp>
        <p:nvSpPr>
          <p:cNvPr id="3" name="TextBox 2"/>
          <p:cNvSpPr txBox="1"/>
          <p:nvPr/>
        </p:nvSpPr>
        <p:spPr>
          <a:xfrm>
            <a:off x="533400" y="3048000"/>
            <a:ext cx="4309641" cy="1200329"/>
          </a:xfrm>
          <a:prstGeom prst="rect">
            <a:avLst/>
          </a:prstGeom>
          <a:noFill/>
        </p:spPr>
        <p:txBody>
          <a:bodyPr wrap="none" rtlCol="0">
            <a:spAutoFit/>
          </a:bodyPr>
          <a:lstStyle/>
          <a:p>
            <a:r>
              <a:rPr lang="en-US" dirty="0">
                <a:hlinkClick r:id="rId3"/>
              </a:rPr>
              <a:t>https://bhuvan.nrsc.gov.in/home/index.php</a:t>
            </a:r>
            <a:endParaRPr lang="en-US" dirty="0"/>
          </a:p>
          <a:p>
            <a:r>
              <a:rPr lang="en-US" dirty="0"/>
              <a:t>ISRO GEOPLATFORM</a:t>
            </a:r>
          </a:p>
          <a:p>
            <a:endParaRPr lang="en-US" dirty="0"/>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914400"/>
            <a:ext cx="4621971" cy="923330"/>
          </a:xfrm>
          <a:prstGeom prst="rect">
            <a:avLst/>
          </a:prstGeom>
          <a:noFill/>
        </p:spPr>
        <p:txBody>
          <a:bodyPr wrap="none" rtlCol="0">
            <a:spAutoFit/>
          </a:bodyPr>
          <a:lstStyle/>
          <a:p>
            <a:r>
              <a:rPr lang="en-US" dirty="0"/>
              <a:t>RS AND GIS APPLICATIONS IN GOVT DPARTMNT</a:t>
            </a:r>
            <a:br>
              <a:rPr lang="en-US" dirty="0"/>
            </a:br>
            <a:endParaRPr lang="en-US" dirty="0"/>
          </a:p>
          <a:p>
            <a:r>
              <a:rPr lang="en-US" dirty="0"/>
              <a:t>SAC_ISRO</a:t>
            </a:r>
          </a:p>
        </p:txBody>
      </p:sp>
      <p:pic>
        <p:nvPicPr>
          <p:cNvPr id="1026" name="Picture 2"/>
          <p:cNvPicPr>
            <a:picLocks noChangeAspect="1" noChangeArrowheads="1"/>
          </p:cNvPicPr>
          <p:nvPr/>
        </p:nvPicPr>
        <p:blipFill>
          <a:blip r:embed="rId2"/>
          <a:srcRect/>
          <a:stretch>
            <a:fillRect/>
          </a:stretch>
        </p:blipFill>
        <p:spPr bwMode="auto">
          <a:xfrm>
            <a:off x="0" y="0"/>
            <a:ext cx="15240000" cy="8191500"/>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16C8DA46-5D14-831B-6F26-E81176D821E3}"/>
              </a:ext>
            </a:extLst>
          </p:cNvPr>
          <p:cNvSpPr txBox="1"/>
          <p:nvPr/>
        </p:nvSpPr>
        <p:spPr>
          <a:xfrm>
            <a:off x="4800600" y="3124200"/>
            <a:ext cx="7741920" cy="369332"/>
          </a:xfrm>
          <a:prstGeom prst="rect">
            <a:avLst/>
          </a:prstGeom>
          <a:noFill/>
        </p:spPr>
        <p:txBody>
          <a:bodyPr wrap="square">
            <a:spAutoFit/>
          </a:bodyPr>
          <a:lstStyle/>
          <a:p>
            <a:r>
              <a:rPr lang="en-US" dirty="0">
                <a:hlinkClick r:id="rId3"/>
              </a:rPr>
              <a:t>https://vedas.sac.gov.in/en/</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F09AC8-4898-4768-B1CE-EC75F26455E3}"/>
              </a:ext>
            </a:extLst>
          </p:cNvPr>
          <p:cNvPicPr>
            <a:picLocks noChangeAspect="1"/>
          </p:cNvPicPr>
          <p:nvPr/>
        </p:nvPicPr>
        <p:blipFill>
          <a:blip r:embed="rId2"/>
          <a:stretch>
            <a:fillRect/>
          </a:stretch>
        </p:blipFill>
        <p:spPr>
          <a:xfrm>
            <a:off x="0" y="857250"/>
            <a:ext cx="9144000" cy="5143500"/>
          </a:xfrm>
          <a:prstGeom prst="rect">
            <a:avLst/>
          </a:prstGeom>
        </p:spPr>
      </p:pic>
      <p:sp>
        <p:nvSpPr>
          <p:cNvPr id="5" name="TextBox 4">
            <a:extLst>
              <a:ext uri="{FF2B5EF4-FFF2-40B4-BE49-F238E27FC236}">
                <a16:creationId xmlns:a16="http://schemas.microsoft.com/office/drawing/2014/main" id="{A0A0BFDC-CAD7-48BD-8DD6-438D62BFB49F}"/>
              </a:ext>
            </a:extLst>
          </p:cNvPr>
          <p:cNvSpPr txBox="1"/>
          <p:nvPr/>
        </p:nvSpPr>
        <p:spPr>
          <a:xfrm>
            <a:off x="2667000" y="228600"/>
            <a:ext cx="4572000" cy="369332"/>
          </a:xfrm>
          <a:prstGeom prst="rect">
            <a:avLst/>
          </a:prstGeom>
          <a:noFill/>
        </p:spPr>
        <p:txBody>
          <a:bodyPr wrap="square">
            <a:spAutoFit/>
          </a:bodyPr>
          <a:lstStyle/>
          <a:p>
            <a:r>
              <a:rPr lang="en-IN" dirty="0"/>
              <a:t>https://scihub.copernicus.eu/dhus/#/home</a:t>
            </a:r>
          </a:p>
        </p:txBody>
      </p:sp>
    </p:spTree>
    <p:extLst>
      <p:ext uri="{BB962C8B-B14F-4D97-AF65-F5344CB8AC3E}">
        <p14:creationId xmlns:p14="http://schemas.microsoft.com/office/powerpoint/2010/main" val="2221236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4000" cy="6705600"/>
          </a:xfrm>
          <a:prstGeom prst="rect">
            <a:avLst/>
          </a:prstGeom>
          <a:noFill/>
          <a:ln w="9525">
            <a:noFill/>
            <a:miter lim="800000"/>
            <a:headEnd/>
            <a:tailEnd/>
          </a:ln>
          <a:effectLst/>
        </p:spPr>
      </p:pic>
    </p:spTree>
    <p:extLst>
      <p:ext uri="{BB962C8B-B14F-4D97-AF65-F5344CB8AC3E}">
        <p14:creationId xmlns:p14="http://schemas.microsoft.com/office/powerpoint/2010/main" val="2665970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533400"/>
            <a:ext cx="8331255" cy="3693319"/>
          </a:xfrm>
          <a:prstGeom prst="rect">
            <a:avLst/>
          </a:prstGeom>
          <a:noFill/>
        </p:spPr>
        <p:txBody>
          <a:bodyPr wrap="square" rtlCol="0">
            <a:spAutoFit/>
          </a:bodyPr>
          <a:lstStyle/>
          <a:p>
            <a:endParaRPr lang="en-US" dirty="0">
              <a:hlinkClick r:id="rId2"/>
            </a:endParaRPr>
          </a:p>
          <a:p>
            <a:r>
              <a:rPr lang="en-US" dirty="0">
                <a:hlinkClick r:id="rId2"/>
              </a:rPr>
              <a:t>https://scihub.copernicus.eu/</a:t>
            </a:r>
            <a:endParaRPr lang="en-US" dirty="0"/>
          </a:p>
          <a:p>
            <a:endParaRPr lang="en-US" dirty="0"/>
          </a:p>
          <a:p>
            <a:r>
              <a:rPr lang="en-US" dirty="0"/>
              <a:t>Launch: 23 June 2015:MSI covering 13 spectral bands (443–2190 nm), with a swath </a:t>
            </a:r>
          </a:p>
          <a:p>
            <a:r>
              <a:rPr lang="en-US" dirty="0"/>
              <a:t>width of 290 km and a spatial resolution of 10 m (four visible and near-infrared bands),</a:t>
            </a:r>
          </a:p>
          <a:p>
            <a:r>
              <a:rPr lang="en-US" dirty="0"/>
              <a:t> 20 m (six red edge and shortwave infrared bands) and 60 m (three atmospheric</a:t>
            </a:r>
          </a:p>
          <a:p>
            <a:r>
              <a:rPr lang="en-US" dirty="0"/>
              <a:t> correction bands).</a:t>
            </a:r>
          </a:p>
          <a:p>
            <a:endParaRPr lang="en-US" dirty="0"/>
          </a:p>
          <a:p>
            <a:r>
              <a:rPr lang="en-US" dirty="0"/>
              <a:t>Sentinel 2B : July 2016</a:t>
            </a:r>
          </a:p>
          <a:p>
            <a:br>
              <a:rPr lang="en-US" dirty="0"/>
            </a:br>
            <a:endParaRPr lang="en-US" dirty="0"/>
          </a:p>
          <a:p>
            <a:endParaRPr lang="en-US" dirty="0"/>
          </a:p>
          <a:p>
            <a:endParaRPr lang="en-US" dirty="0"/>
          </a:p>
        </p:txBody>
      </p:sp>
      <p:sp>
        <p:nvSpPr>
          <p:cNvPr id="3" name="TextBox 2"/>
          <p:cNvSpPr txBox="1"/>
          <p:nvPr/>
        </p:nvSpPr>
        <p:spPr>
          <a:xfrm>
            <a:off x="609600" y="152400"/>
            <a:ext cx="2137765" cy="369332"/>
          </a:xfrm>
          <a:prstGeom prst="rect">
            <a:avLst/>
          </a:prstGeom>
          <a:noFill/>
        </p:spPr>
        <p:txBody>
          <a:bodyPr wrap="none" rtlCol="0">
            <a:spAutoFit/>
          </a:bodyPr>
          <a:lstStyle/>
          <a:p>
            <a:r>
              <a:rPr lang="en-US" dirty="0"/>
              <a:t>SENTINEL DATA HUB </a:t>
            </a:r>
          </a:p>
        </p:txBody>
      </p:sp>
      <p:pic>
        <p:nvPicPr>
          <p:cNvPr id="192514" name="Picture 2" descr="Sentinel-2A Multispectral Imager Bands"/>
          <p:cNvPicPr>
            <a:picLocks noChangeAspect="1" noChangeArrowheads="1"/>
          </p:cNvPicPr>
          <p:nvPr/>
        </p:nvPicPr>
        <p:blipFill>
          <a:blip r:embed="rId3"/>
          <a:srcRect/>
          <a:stretch>
            <a:fillRect/>
          </a:stretch>
        </p:blipFill>
        <p:spPr bwMode="auto">
          <a:xfrm>
            <a:off x="2895600" y="2895600"/>
            <a:ext cx="5000625" cy="3371850"/>
          </a:xfrm>
          <a:prstGeom prst="rect">
            <a:avLst/>
          </a:prstGeom>
          <a:noFill/>
        </p:spPr>
      </p:pic>
    </p:spTree>
    <p:extLst>
      <p:ext uri="{BB962C8B-B14F-4D97-AF65-F5344CB8AC3E}">
        <p14:creationId xmlns:p14="http://schemas.microsoft.com/office/powerpoint/2010/main" val="4029086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1" y="1485901"/>
            <a:ext cx="5349991" cy="3185487"/>
          </a:xfrm>
          <a:prstGeom prst="rect">
            <a:avLst/>
          </a:prstGeom>
          <a:noFill/>
        </p:spPr>
        <p:txBody>
          <a:bodyPr wrap="none" rtlCol="0">
            <a:spAutoFit/>
          </a:bodyPr>
          <a:lstStyle/>
          <a:p>
            <a:r>
              <a:rPr lang="en-US" sz="2100" b="1" dirty="0"/>
              <a:t>PRACTICE: </a:t>
            </a:r>
          </a:p>
          <a:p>
            <a:r>
              <a:rPr lang="en-US" b="1" dirty="0"/>
              <a:t>DATA DOWNLOAD : multispectral MSI</a:t>
            </a:r>
          </a:p>
          <a:p>
            <a:r>
              <a:rPr lang="en-US" dirty="0">
                <a:hlinkClick r:id="rId2"/>
              </a:rPr>
              <a:t>https://scihub.copernicus.eu/</a:t>
            </a:r>
            <a:endParaRPr lang="en-US" dirty="0"/>
          </a:p>
          <a:p>
            <a:endParaRPr lang="en-US" b="1" dirty="0"/>
          </a:p>
          <a:p>
            <a:r>
              <a:rPr lang="en-US" b="1" dirty="0"/>
              <a:t>EXPLORING SIGNATURES FROM SENTINEL-2 DATA</a:t>
            </a:r>
          </a:p>
          <a:p>
            <a:r>
              <a:rPr lang="en-US" b="1" dirty="0">
                <a:hlinkClick r:id="rId3"/>
              </a:rPr>
              <a:t>https://step.esa.int/main/download/snap-download/</a:t>
            </a:r>
            <a:endParaRPr lang="en-US" b="1" dirty="0"/>
          </a:p>
          <a:p>
            <a:endParaRPr lang="en-US" b="1" dirty="0"/>
          </a:p>
          <a:p>
            <a:r>
              <a:rPr lang="en-US" b="1" dirty="0"/>
              <a:t>Visualization of images</a:t>
            </a:r>
          </a:p>
          <a:p>
            <a:r>
              <a:rPr lang="en-US" b="1" dirty="0"/>
              <a:t>False color composite </a:t>
            </a:r>
          </a:p>
          <a:p>
            <a:r>
              <a:rPr lang="en-US" b="1" dirty="0"/>
              <a:t>color combination     </a:t>
            </a:r>
          </a:p>
          <a:p>
            <a:r>
              <a:rPr lang="en-US" b="1" dirty="0"/>
              <a:t>SIGNATURE: water , vegetation and soil            </a:t>
            </a:r>
          </a:p>
        </p:txBody>
      </p:sp>
    </p:spTree>
    <p:extLst>
      <p:ext uri="{BB962C8B-B14F-4D97-AF65-F5344CB8AC3E}">
        <p14:creationId xmlns:p14="http://schemas.microsoft.com/office/powerpoint/2010/main" val="2845735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5B70B-5853-0EF2-EF0E-4A901A0A3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9220200" cy="6477000"/>
          </a:xfrm>
          <a:prstGeom prst="rect">
            <a:avLst/>
          </a:prstGeom>
        </p:spPr>
      </p:pic>
      <p:pic>
        <p:nvPicPr>
          <p:cNvPr id="4" name="Picture 3">
            <a:extLst>
              <a:ext uri="{FF2B5EF4-FFF2-40B4-BE49-F238E27FC236}">
                <a16:creationId xmlns:a16="http://schemas.microsoft.com/office/drawing/2014/main" id="{57E957DB-478E-5F8F-2B3B-18C7E0487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0"/>
            <a:ext cx="2787463" cy="1428750"/>
          </a:xfrm>
          <a:prstGeom prst="rect">
            <a:avLst/>
          </a:prstGeom>
        </p:spPr>
      </p:pic>
      <p:sp>
        <p:nvSpPr>
          <p:cNvPr id="5" name="Oval 4">
            <a:extLst>
              <a:ext uri="{FF2B5EF4-FFF2-40B4-BE49-F238E27FC236}">
                <a16:creationId xmlns:a16="http://schemas.microsoft.com/office/drawing/2014/main" id="{4AFCC938-DE9E-76B0-9345-C938C4ED7286}"/>
              </a:ext>
            </a:extLst>
          </p:cNvPr>
          <p:cNvSpPr/>
          <p:nvPr/>
        </p:nvSpPr>
        <p:spPr>
          <a:xfrm>
            <a:off x="2209800" y="1905000"/>
            <a:ext cx="2438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E65AC6A9-343D-DF6F-2500-3E652FB77DE2}"/>
              </a:ext>
            </a:extLst>
          </p:cNvPr>
          <p:cNvPicPr>
            <a:picLocks noChangeAspect="1"/>
          </p:cNvPicPr>
          <p:nvPr/>
        </p:nvPicPr>
        <p:blipFill rotWithShape="1">
          <a:blip r:embed="rId5">
            <a:extLst>
              <a:ext uri="{28A0092B-C50C-407E-A947-70E740481C1C}">
                <a14:useLocalDpi xmlns:a14="http://schemas.microsoft.com/office/drawing/2010/main" val="0"/>
              </a:ext>
            </a:extLst>
          </a:blip>
          <a:srcRect b="72787"/>
          <a:stretch/>
        </p:blipFill>
        <p:spPr>
          <a:xfrm>
            <a:off x="6368863" y="1638265"/>
            <a:ext cx="2667000" cy="727745"/>
          </a:xfrm>
          <a:prstGeom prst="rect">
            <a:avLst/>
          </a:prstGeom>
        </p:spPr>
      </p:pic>
      <p:pic>
        <p:nvPicPr>
          <p:cNvPr id="7" name="Picture 6">
            <a:extLst>
              <a:ext uri="{FF2B5EF4-FFF2-40B4-BE49-F238E27FC236}">
                <a16:creationId xmlns:a16="http://schemas.microsoft.com/office/drawing/2014/main" id="{F03972E4-F4D6-FA69-4867-7C99A5495F17}"/>
              </a:ext>
            </a:extLst>
          </p:cNvPr>
          <p:cNvPicPr>
            <a:picLocks noChangeAspect="1"/>
          </p:cNvPicPr>
          <p:nvPr/>
        </p:nvPicPr>
        <p:blipFill rotWithShape="1">
          <a:blip r:embed="rId5">
            <a:extLst>
              <a:ext uri="{28A0092B-C50C-407E-A947-70E740481C1C}">
                <a14:useLocalDpi xmlns:a14="http://schemas.microsoft.com/office/drawing/2010/main" val="0"/>
              </a:ext>
            </a:extLst>
          </a:blip>
          <a:srcRect t="50008" b="27197"/>
          <a:stretch/>
        </p:blipFill>
        <p:spPr>
          <a:xfrm>
            <a:off x="6339840" y="2362200"/>
            <a:ext cx="2880360" cy="609601"/>
          </a:xfrm>
          <a:prstGeom prst="rect">
            <a:avLst/>
          </a:prstGeom>
        </p:spPr>
      </p:pic>
    </p:spTree>
    <p:extLst>
      <p:ext uri="{BB962C8B-B14F-4D97-AF65-F5344CB8AC3E}">
        <p14:creationId xmlns:p14="http://schemas.microsoft.com/office/powerpoint/2010/main" val="2451023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DB019D-9EC9-4084-8080-99B5D6EAAF5F}"/>
              </a:ext>
            </a:extLst>
          </p:cNvPr>
          <p:cNvSpPr txBox="1"/>
          <p:nvPr/>
        </p:nvSpPr>
        <p:spPr>
          <a:xfrm>
            <a:off x="1485900" y="1371600"/>
            <a:ext cx="6400800" cy="2169825"/>
          </a:xfrm>
          <a:prstGeom prst="rect">
            <a:avLst/>
          </a:prstGeom>
          <a:noFill/>
        </p:spPr>
        <p:txBody>
          <a:bodyPr wrap="square" rtlCol="0">
            <a:spAutoFit/>
          </a:bodyPr>
          <a:lstStyle/>
          <a:p>
            <a:r>
              <a:rPr lang="en-US" sz="1350" dirty="0"/>
              <a:t>QUESTION BANK</a:t>
            </a:r>
          </a:p>
          <a:p>
            <a:endParaRPr lang="en-US" sz="1350" dirty="0"/>
          </a:p>
          <a:p>
            <a:pPr marL="257175" indent="-257175">
              <a:buAutoNum type="arabicPeriod"/>
            </a:pPr>
            <a:r>
              <a:rPr lang="en-US" sz="1350" dirty="0"/>
              <a:t>EXPLAIN SPECTRAL SIGNATURE OF VEGETATION,SOIL </a:t>
            </a:r>
            <a:r>
              <a:rPr lang="en-US" sz="1350"/>
              <a:t>AND WATER</a:t>
            </a:r>
            <a:endParaRPr lang="en-US" sz="1350" dirty="0"/>
          </a:p>
          <a:p>
            <a:pPr marL="257175" indent="-257175">
              <a:buAutoNum type="arabicPeriod"/>
            </a:pPr>
            <a:endParaRPr lang="en-US" sz="1350" dirty="0"/>
          </a:p>
          <a:p>
            <a:pPr marL="257175" indent="-257175">
              <a:buAutoNum type="arabicPeriod"/>
            </a:pPr>
            <a:r>
              <a:rPr lang="en-US" sz="1350" dirty="0"/>
              <a:t>WHAT IS FALSE COLOR COMPOSITE</a:t>
            </a:r>
          </a:p>
          <a:p>
            <a:pPr marL="257175" indent="-257175">
              <a:buAutoNum type="arabicPeriod"/>
            </a:pPr>
            <a:endParaRPr lang="en-US" sz="1350" dirty="0"/>
          </a:p>
          <a:p>
            <a:pPr marL="257175" indent="-257175">
              <a:buAutoNum type="arabicPeriod"/>
            </a:pPr>
            <a:r>
              <a:rPr lang="en-US" sz="1350" dirty="0"/>
              <a:t>WHAT IS THE REASON OF HIGH SPECTRAL REFLECTACE IN PLANTS IN NIR REGION</a:t>
            </a:r>
          </a:p>
          <a:p>
            <a:pPr marL="257175" indent="-257175">
              <a:buAutoNum type="arabicPeriod"/>
            </a:pPr>
            <a:endParaRPr lang="en-US" sz="1350" dirty="0"/>
          </a:p>
          <a:p>
            <a:pPr marL="257175" indent="-257175">
              <a:buAutoNum type="arabicPeriod"/>
            </a:pPr>
            <a:r>
              <a:rPr lang="en-US" sz="1350" dirty="0"/>
              <a:t> Advantage of FCC</a:t>
            </a:r>
          </a:p>
          <a:p>
            <a:pPr marL="257175" indent="-257175">
              <a:buAutoNum type="arabicPeriod"/>
            </a:pPr>
            <a:r>
              <a:rPr lang="en-US" sz="1350" dirty="0"/>
              <a:t>Advantages of multispectral Remote sensing </a:t>
            </a:r>
            <a:endParaRPr lang="en-IN" sz="1350" dirty="0"/>
          </a:p>
        </p:txBody>
      </p:sp>
      <p:sp>
        <p:nvSpPr>
          <p:cNvPr id="4" name="TextBox 3">
            <a:extLst>
              <a:ext uri="{FF2B5EF4-FFF2-40B4-BE49-F238E27FC236}">
                <a16:creationId xmlns:a16="http://schemas.microsoft.com/office/drawing/2014/main" id="{3DB2EFC3-7C8A-4DAB-82B4-2FFD3093C261}"/>
              </a:ext>
            </a:extLst>
          </p:cNvPr>
          <p:cNvSpPr txBox="1"/>
          <p:nvPr/>
        </p:nvSpPr>
        <p:spPr>
          <a:xfrm>
            <a:off x="1885950" y="3943350"/>
            <a:ext cx="5257800" cy="1546577"/>
          </a:xfrm>
          <a:prstGeom prst="rect">
            <a:avLst/>
          </a:prstGeom>
          <a:noFill/>
        </p:spPr>
        <p:txBody>
          <a:bodyPr wrap="square">
            <a:spAutoFit/>
          </a:bodyPr>
          <a:lstStyle/>
          <a:p>
            <a:r>
              <a:rPr lang="en-IN" sz="1350" dirty="0">
                <a:hlinkClick r:id="" action="ppaction://noaction"/>
              </a:rPr>
              <a:t>Additional Reading: </a:t>
            </a:r>
          </a:p>
          <a:p>
            <a:r>
              <a:rPr lang="en-IN" sz="1350" dirty="0">
                <a:hlinkClick r:id="" action="ppaction://noaction"/>
              </a:rPr>
              <a:t>https://nptel.ac.in/content/storage2/courses/105105110/pdf/m6l03.pdf</a:t>
            </a:r>
            <a:endParaRPr lang="en-IN" sz="1350" dirty="0"/>
          </a:p>
          <a:p>
            <a:endParaRPr lang="en-IN" sz="1350" dirty="0"/>
          </a:p>
          <a:p>
            <a:r>
              <a:rPr lang="en-IN" sz="1350" dirty="0">
                <a:hlinkClick r:id="rId2"/>
              </a:rPr>
              <a:t>https://nptel.ac.in/courses/105/108/105108077/</a:t>
            </a:r>
            <a:endParaRPr lang="en-IN" sz="1350" dirty="0"/>
          </a:p>
          <a:p>
            <a:endParaRPr lang="en-IN" sz="1350" dirty="0"/>
          </a:p>
          <a:p>
            <a:r>
              <a:rPr lang="en-IN" sz="1350" dirty="0">
                <a:hlinkClick r:id="rId2"/>
              </a:rPr>
              <a:t>https://nptel.ac.in/courses/105/108/105108077/</a:t>
            </a:r>
            <a:endParaRPr lang="en-IN" sz="1350" dirty="0"/>
          </a:p>
          <a:p>
            <a:endParaRPr lang="en-IN" sz="1350" dirty="0"/>
          </a:p>
        </p:txBody>
      </p:sp>
    </p:spTree>
    <p:extLst>
      <p:ext uri="{BB962C8B-B14F-4D97-AF65-F5344CB8AC3E}">
        <p14:creationId xmlns:p14="http://schemas.microsoft.com/office/powerpoint/2010/main" val="3716577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457200"/>
            <a:ext cx="7924800" cy="1754326"/>
          </a:xfrm>
          <a:prstGeom prst="rect">
            <a:avLst/>
          </a:prstGeom>
        </p:spPr>
        <p:txBody>
          <a:bodyPr wrap="square">
            <a:spAutoFit/>
          </a:bodyPr>
          <a:lstStyle/>
          <a:p>
            <a:r>
              <a:rPr lang="en-US" dirty="0"/>
              <a:t>A panchromatic band (black and white band) is one band that usually contains a couple of hundred nanometers bandwidth. The bandwidth enables it to hold a high signal-noise, making the panchromatic data available at a high spatial resolution. This images can be gathered with a higher resolution since the spectral range give the smaller detectors allowance to be utilized while sustaining the high signal-noise ratio.</a:t>
            </a:r>
          </a:p>
        </p:txBody>
      </p:sp>
      <p:pic>
        <p:nvPicPr>
          <p:cNvPr id="3" name="Picture 3" descr="C:\Users\intel\Desktop\multi1.png"/>
          <p:cNvPicPr>
            <a:picLocks noChangeAspect="1" noChangeArrowheads="1"/>
          </p:cNvPicPr>
          <p:nvPr/>
        </p:nvPicPr>
        <p:blipFill>
          <a:blip r:embed="rId2"/>
          <a:srcRect/>
          <a:stretch>
            <a:fillRect/>
          </a:stretch>
        </p:blipFill>
        <p:spPr bwMode="auto">
          <a:xfrm>
            <a:off x="4095750" y="5410200"/>
            <a:ext cx="5048250" cy="952500"/>
          </a:xfrm>
          <a:prstGeom prst="rect">
            <a:avLst/>
          </a:prstGeom>
          <a:noFill/>
        </p:spPr>
      </p:pic>
      <p:sp>
        <p:nvSpPr>
          <p:cNvPr id="4" name="Rectangle 3"/>
          <p:cNvSpPr/>
          <p:nvPr/>
        </p:nvSpPr>
        <p:spPr>
          <a:xfrm>
            <a:off x="457200" y="5867400"/>
            <a:ext cx="3162212" cy="369332"/>
          </a:xfrm>
          <a:prstGeom prst="rect">
            <a:avLst/>
          </a:prstGeom>
        </p:spPr>
        <p:txBody>
          <a:bodyPr wrap="none">
            <a:spAutoFit/>
          </a:bodyPr>
          <a:lstStyle/>
          <a:p>
            <a:r>
              <a:rPr lang="en-US" dirty="0"/>
              <a:t>https://eos.com/panchromatic/</a:t>
            </a:r>
          </a:p>
        </p:txBody>
      </p:sp>
      <p:sp>
        <p:nvSpPr>
          <p:cNvPr id="5" name="Oval 4"/>
          <p:cNvSpPr/>
          <p:nvPr/>
        </p:nvSpPr>
        <p:spPr>
          <a:xfrm>
            <a:off x="6324600" y="5334000"/>
            <a:ext cx="685800" cy="838200"/>
          </a:xfrm>
          <a:prstGeom prst="ellipse">
            <a:avLst/>
          </a:prstGeom>
          <a:solidFill>
            <a:schemeClr val="accent1">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400800" y="2209800"/>
            <a:ext cx="1670842" cy="923330"/>
          </a:xfrm>
          <a:prstGeom prst="rect">
            <a:avLst/>
          </a:prstGeom>
          <a:noFill/>
        </p:spPr>
        <p:txBody>
          <a:bodyPr wrap="none" rtlCol="0">
            <a:spAutoFit/>
          </a:bodyPr>
          <a:lstStyle/>
          <a:p>
            <a:r>
              <a:rPr lang="en-US" dirty="0"/>
              <a:t>Advantage:</a:t>
            </a:r>
          </a:p>
          <a:p>
            <a:r>
              <a:rPr lang="en-US" dirty="0"/>
              <a:t>High SNR</a:t>
            </a:r>
          </a:p>
          <a:p>
            <a:r>
              <a:rPr lang="en-US" dirty="0"/>
              <a:t>High resolution </a:t>
            </a:r>
          </a:p>
        </p:txBody>
      </p:sp>
      <p:sp>
        <p:nvSpPr>
          <p:cNvPr id="9" name="TextBox 8"/>
          <p:cNvSpPr txBox="1"/>
          <p:nvPr/>
        </p:nvSpPr>
        <p:spPr>
          <a:xfrm>
            <a:off x="6781800" y="4648200"/>
            <a:ext cx="1211037" cy="369332"/>
          </a:xfrm>
          <a:prstGeom prst="rect">
            <a:avLst/>
          </a:prstGeom>
          <a:noFill/>
        </p:spPr>
        <p:txBody>
          <a:bodyPr wrap="none" rtlCol="0">
            <a:spAutoFit/>
          </a:bodyPr>
          <a:lstStyle/>
          <a:p>
            <a:r>
              <a:rPr lang="en-US" dirty="0"/>
              <a:t>Cartosat-3 </a:t>
            </a:r>
          </a:p>
        </p:txBody>
      </p:sp>
      <p:sp>
        <p:nvSpPr>
          <p:cNvPr id="10" name="Rectangle 9"/>
          <p:cNvSpPr/>
          <p:nvPr/>
        </p:nvSpPr>
        <p:spPr>
          <a:xfrm>
            <a:off x="6248400" y="3352800"/>
            <a:ext cx="4572000" cy="1200329"/>
          </a:xfrm>
          <a:prstGeom prst="rect">
            <a:avLst/>
          </a:prstGeom>
        </p:spPr>
        <p:txBody>
          <a:bodyPr>
            <a:spAutoFit/>
          </a:bodyPr>
          <a:lstStyle/>
          <a:p>
            <a:r>
              <a:rPr lang="en-US" b="1" dirty="0"/>
              <a:t>Cartosat</a:t>
            </a:r>
            <a:r>
              <a:rPr lang="en-US" dirty="0"/>
              <a:t>-</a:t>
            </a:r>
            <a:r>
              <a:rPr lang="en-US" b="1" dirty="0"/>
              <a:t>3</a:t>
            </a:r>
            <a:r>
              <a:rPr lang="en-US" dirty="0"/>
              <a:t> has a ground </a:t>
            </a:r>
          </a:p>
          <a:p>
            <a:r>
              <a:rPr lang="en-US" b="1" dirty="0"/>
              <a:t>resolution</a:t>
            </a:r>
            <a:r>
              <a:rPr lang="en-US" dirty="0"/>
              <a:t> of 0.25 m with</a:t>
            </a:r>
          </a:p>
          <a:p>
            <a:r>
              <a:rPr lang="en-US" dirty="0"/>
              <a:t> 16 km swath</a:t>
            </a:r>
          </a:p>
          <a:p>
            <a:r>
              <a:rPr lang="en-US" dirty="0"/>
              <a:t>Doha</a:t>
            </a:r>
          </a:p>
        </p:txBody>
      </p:sp>
      <p:pic>
        <p:nvPicPr>
          <p:cNvPr id="340998" name="Picture 6" descr="Photo credit: @detresfa_"/>
          <p:cNvPicPr>
            <a:picLocks noChangeAspect="1" noChangeArrowheads="1"/>
          </p:cNvPicPr>
          <p:nvPr/>
        </p:nvPicPr>
        <p:blipFill>
          <a:blip r:embed="rId3" cstate="print"/>
          <a:srcRect/>
          <a:stretch>
            <a:fillRect/>
          </a:stretch>
        </p:blipFill>
        <p:spPr bwMode="auto">
          <a:xfrm>
            <a:off x="266701" y="2287726"/>
            <a:ext cx="5867399" cy="3352800"/>
          </a:xfrm>
          <a:prstGeom prst="rect">
            <a:avLst/>
          </a:prstGeom>
          <a:noFill/>
        </p:spPr>
      </p:pic>
      <p:pic>
        <p:nvPicPr>
          <p:cNvPr id="6" name="Picture 5">
            <a:extLst>
              <a:ext uri="{FF2B5EF4-FFF2-40B4-BE49-F238E27FC236}">
                <a16:creationId xmlns:a16="http://schemas.microsoft.com/office/drawing/2014/main" id="{00B3DD07-E89E-511B-3E63-421E875EDCF9}"/>
              </a:ext>
            </a:extLst>
          </p:cNvPr>
          <p:cNvPicPr>
            <a:picLocks noChangeAspect="1"/>
          </p:cNvPicPr>
          <p:nvPr/>
        </p:nvPicPr>
        <p:blipFill rotWithShape="1">
          <a:blip r:embed="rId4">
            <a:extLst>
              <a:ext uri="{28A0092B-C50C-407E-A947-70E740481C1C}">
                <a14:useLocalDpi xmlns:a14="http://schemas.microsoft.com/office/drawing/2010/main" val="0"/>
              </a:ext>
            </a:extLst>
          </a:blip>
          <a:srcRect b="72787"/>
          <a:stretch/>
        </p:blipFill>
        <p:spPr>
          <a:xfrm>
            <a:off x="6477000" y="6362700"/>
            <a:ext cx="2667000" cy="6206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5"/>
          <p:cNvSpPr>
            <a:spLocks noGrp="1"/>
          </p:cNvSpPr>
          <p:nvPr>
            <p:ph type="ftr" sz="quarter" idx="11"/>
          </p:nvPr>
        </p:nvSpPr>
        <p:spPr>
          <a:noFill/>
        </p:spPr>
        <p:txBody>
          <a:bodyPr/>
          <a:lstStyle/>
          <a:p>
            <a:r>
              <a:rPr lang="zh-CN" altLang="en-US"/>
              <a:t>©2007 </a:t>
            </a:r>
            <a:r>
              <a:rPr lang="en-US" altLang="zh-CN"/>
              <a:t>Austin Troy</a:t>
            </a:r>
          </a:p>
        </p:txBody>
      </p:sp>
      <p:sp>
        <p:nvSpPr>
          <p:cNvPr id="33795" name="Rectangle 2"/>
          <p:cNvSpPr>
            <a:spLocks noGrp="1" noChangeArrowheads="1"/>
          </p:cNvSpPr>
          <p:nvPr>
            <p:ph type="title"/>
          </p:nvPr>
        </p:nvSpPr>
        <p:spPr>
          <a:xfrm>
            <a:off x="914400" y="685800"/>
            <a:ext cx="7772400" cy="1143000"/>
          </a:xfrm>
        </p:spPr>
        <p:txBody>
          <a:bodyPr/>
          <a:lstStyle/>
          <a:p>
            <a:pPr eaLnBrk="1" hangingPunct="1"/>
            <a:r>
              <a:rPr lang="en-US" altLang="zh-CN" sz="4000" dirty="0">
                <a:ea typeface="宋体" pitchFamily="2" charset="-122"/>
              </a:rPr>
              <a:t>Display of Multispectral Image</a:t>
            </a:r>
          </a:p>
        </p:txBody>
      </p:sp>
      <p:sp>
        <p:nvSpPr>
          <p:cNvPr id="33796" name="Text Box 3"/>
          <p:cNvSpPr txBox="1">
            <a:spLocks noChangeArrowheads="1"/>
          </p:cNvSpPr>
          <p:nvPr/>
        </p:nvSpPr>
        <p:spPr bwMode="auto">
          <a:xfrm>
            <a:off x="609600" y="1690688"/>
            <a:ext cx="4800600" cy="523220"/>
          </a:xfrm>
          <a:prstGeom prst="rect">
            <a:avLst/>
          </a:prstGeom>
          <a:noFill/>
          <a:ln w="9525">
            <a:noFill/>
            <a:miter lim="800000"/>
            <a:headEnd/>
            <a:tailEnd/>
          </a:ln>
        </p:spPr>
        <p:txBody>
          <a:bodyPr>
            <a:spAutoFit/>
          </a:bodyPr>
          <a:lstStyle/>
          <a:p>
            <a:pPr eaLnBrk="0" hangingPunct="0">
              <a:spcBef>
                <a:spcPct val="50000"/>
              </a:spcBef>
              <a:buSzPct val="150000"/>
              <a:buFontTx/>
              <a:buChar char="•"/>
            </a:pPr>
            <a:r>
              <a:rPr lang="en-US" altLang="zh-CN" sz="2800" dirty="0">
                <a:ea typeface="宋体" pitchFamily="2" charset="-122"/>
              </a:rPr>
              <a:t> NATURAL  color composite</a:t>
            </a:r>
            <a:endParaRPr lang="en-US" altLang="zh-CN" dirty="0">
              <a:latin typeface="Arial" charset="0"/>
              <a:ea typeface="宋体" pitchFamily="2" charset="-122"/>
            </a:endParaRPr>
          </a:p>
        </p:txBody>
      </p:sp>
      <p:sp>
        <p:nvSpPr>
          <p:cNvPr id="33800" name="Text Box 7"/>
          <p:cNvSpPr txBox="1">
            <a:spLocks noChangeArrowheads="1"/>
          </p:cNvSpPr>
          <p:nvPr/>
        </p:nvSpPr>
        <p:spPr bwMode="auto">
          <a:xfrm>
            <a:off x="1371600" y="2301875"/>
            <a:ext cx="838200" cy="396875"/>
          </a:xfrm>
          <a:prstGeom prst="rect">
            <a:avLst/>
          </a:prstGeom>
          <a:noFill/>
          <a:ln w="9525">
            <a:noFill/>
            <a:miter lim="800000"/>
            <a:headEnd/>
            <a:tailEnd/>
          </a:ln>
        </p:spPr>
        <p:txBody>
          <a:bodyPr>
            <a:spAutoFit/>
          </a:bodyPr>
          <a:lstStyle/>
          <a:p>
            <a:pPr>
              <a:spcBef>
                <a:spcPct val="50000"/>
              </a:spcBef>
            </a:pPr>
            <a:r>
              <a:rPr lang="en-US" altLang="zh-CN" sz="2000">
                <a:ea typeface="宋体" pitchFamily="2" charset="-122"/>
              </a:rPr>
              <a:t>Bands</a:t>
            </a:r>
          </a:p>
        </p:txBody>
      </p:sp>
      <p:sp>
        <p:nvSpPr>
          <p:cNvPr id="33801" name="Text Box 11"/>
          <p:cNvSpPr txBox="1">
            <a:spLocks noChangeArrowheads="1"/>
          </p:cNvSpPr>
          <p:nvPr/>
        </p:nvSpPr>
        <p:spPr bwMode="auto">
          <a:xfrm>
            <a:off x="2590800" y="2301875"/>
            <a:ext cx="1905000" cy="396875"/>
          </a:xfrm>
          <a:prstGeom prst="rect">
            <a:avLst/>
          </a:prstGeom>
          <a:noFill/>
          <a:ln w="9525">
            <a:noFill/>
            <a:miter lim="800000"/>
            <a:headEnd/>
            <a:tailEnd/>
          </a:ln>
        </p:spPr>
        <p:txBody>
          <a:bodyPr>
            <a:spAutoFit/>
          </a:bodyPr>
          <a:lstStyle/>
          <a:p>
            <a:pPr>
              <a:spcBef>
                <a:spcPct val="50000"/>
              </a:spcBef>
            </a:pPr>
            <a:r>
              <a:rPr lang="en-US" altLang="zh-CN" sz="2000">
                <a:ea typeface="宋体" pitchFamily="2" charset="-122"/>
              </a:rPr>
              <a:t>Applied to color</a:t>
            </a:r>
          </a:p>
        </p:txBody>
      </p:sp>
      <p:sp>
        <p:nvSpPr>
          <p:cNvPr id="33802" name="Text Box 12"/>
          <p:cNvSpPr txBox="1">
            <a:spLocks noChangeArrowheads="1"/>
          </p:cNvSpPr>
          <p:nvPr/>
        </p:nvSpPr>
        <p:spPr bwMode="auto">
          <a:xfrm>
            <a:off x="5638800" y="2286000"/>
            <a:ext cx="1905000" cy="396875"/>
          </a:xfrm>
          <a:prstGeom prst="rect">
            <a:avLst/>
          </a:prstGeom>
          <a:noFill/>
          <a:ln w="9525">
            <a:noFill/>
            <a:miter lim="800000"/>
            <a:headEnd/>
            <a:tailEnd/>
          </a:ln>
        </p:spPr>
        <p:txBody>
          <a:bodyPr>
            <a:spAutoFit/>
          </a:bodyPr>
          <a:lstStyle/>
          <a:p>
            <a:pPr>
              <a:spcBef>
                <a:spcPct val="50000"/>
              </a:spcBef>
            </a:pPr>
            <a:r>
              <a:rPr lang="en-US" altLang="zh-CN" sz="2000">
                <a:ea typeface="宋体" pitchFamily="2" charset="-122"/>
              </a:rPr>
              <a:t>Resulting Image</a:t>
            </a:r>
          </a:p>
        </p:txBody>
      </p:sp>
      <p:sp>
        <p:nvSpPr>
          <p:cNvPr id="33803" name="Text Box 13"/>
          <p:cNvSpPr txBox="1">
            <a:spLocks noChangeArrowheads="1"/>
          </p:cNvSpPr>
          <p:nvPr/>
        </p:nvSpPr>
        <p:spPr bwMode="auto">
          <a:xfrm>
            <a:off x="76200" y="3108325"/>
            <a:ext cx="1066800" cy="400110"/>
          </a:xfrm>
          <a:prstGeom prst="rect">
            <a:avLst/>
          </a:prstGeom>
          <a:noFill/>
          <a:ln w="9525">
            <a:noFill/>
            <a:miter lim="800000"/>
            <a:headEnd/>
            <a:tailEnd/>
          </a:ln>
        </p:spPr>
        <p:txBody>
          <a:bodyPr>
            <a:spAutoFit/>
          </a:bodyPr>
          <a:lstStyle/>
          <a:p>
            <a:pPr algn="ctr">
              <a:spcBef>
                <a:spcPct val="50000"/>
              </a:spcBef>
            </a:pPr>
            <a:r>
              <a:rPr lang="en-US" altLang="zh-CN" sz="2000" dirty="0">
                <a:ea typeface="宋体" pitchFamily="2" charset="-122"/>
              </a:rPr>
              <a:t>Red</a:t>
            </a:r>
          </a:p>
        </p:txBody>
      </p:sp>
      <p:sp>
        <p:nvSpPr>
          <p:cNvPr id="33804" name="Text Box 14"/>
          <p:cNvSpPr txBox="1">
            <a:spLocks noChangeArrowheads="1"/>
          </p:cNvSpPr>
          <p:nvPr/>
        </p:nvSpPr>
        <p:spPr bwMode="auto">
          <a:xfrm>
            <a:off x="228600" y="4479925"/>
            <a:ext cx="838200" cy="400110"/>
          </a:xfrm>
          <a:prstGeom prst="rect">
            <a:avLst/>
          </a:prstGeom>
          <a:noFill/>
          <a:ln w="9525">
            <a:noFill/>
            <a:miter lim="800000"/>
            <a:headEnd/>
            <a:tailEnd/>
          </a:ln>
        </p:spPr>
        <p:txBody>
          <a:bodyPr>
            <a:spAutoFit/>
          </a:bodyPr>
          <a:lstStyle/>
          <a:p>
            <a:pPr algn="ctr">
              <a:spcBef>
                <a:spcPct val="50000"/>
              </a:spcBef>
            </a:pPr>
            <a:r>
              <a:rPr lang="en-US" altLang="zh-CN" sz="2000" dirty="0">
                <a:ea typeface="宋体" pitchFamily="2" charset="-122"/>
              </a:rPr>
              <a:t>Green</a:t>
            </a:r>
          </a:p>
        </p:txBody>
      </p:sp>
      <p:sp>
        <p:nvSpPr>
          <p:cNvPr id="33805" name="Text Box 15"/>
          <p:cNvSpPr txBox="1">
            <a:spLocks noChangeArrowheads="1"/>
          </p:cNvSpPr>
          <p:nvPr/>
        </p:nvSpPr>
        <p:spPr bwMode="auto">
          <a:xfrm>
            <a:off x="76200" y="5622925"/>
            <a:ext cx="1066800" cy="400110"/>
          </a:xfrm>
          <a:prstGeom prst="rect">
            <a:avLst/>
          </a:prstGeom>
          <a:noFill/>
          <a:ln w="9525">
            <a:noFill/>
            <a:miter lim="800000"/>
            <a:headEnd/>
            <a:tailEnd/>
          </a:ln>
        </p:spPr>
        <p:txBody>
          <a:bodyPr>
            <a:spAutoFit/>
          </a:bodyPr>
          <a:lstStyle/>
          <a:p>
            <a:pPr algn="ctr">
              <a:spcBef>
                <a:spcPct val="50000"/>
              </a:spcBef>
            </a:pPr>
            <a:r>
              <a:rPr lang="en-US" altLang="zh-CN" sz="2000" dirty="0">
                <a:ea typeface="宋体" pitchFamily="2" charset="-122"/>
              </a:rPr>
              <a:t>Blue</a:t>
            </a:r>
          </a:p>
        </p:txBody>
      </p:sp>
      <p:pic>
        <p:nvPicPr>
          <p:cNvPr id="33806" name="Picture 20" descr="Red"/>
          <p:cNvPicPr>
            <a:picLocks noChangeAspect="1" noChangeArrowheads="1"/>
          </p:cNvPicPr>
          <p:nvPr/>
        </p:nvPicPr>
        <p:blipFill>
          <a:blip r:embed="rId3"/>
          <a:srcRect/>
          <a:stretch>
            <a:fillRect/>
          </a:stretch>
        </p:blipFill>
        <p:spPr bwMode="auto">
          <a:xfrm>
            <a:off x="1295400" y="5486400"/>
            <a:ext cx="1295400" cy="1136650"/>
          </a:xfrm>
          <a:prstGeom prst="rect">
            <a:avLst/>
          </a:prstGeom>
          <a:noFill/>
          <a:ln w="9525">
            <a:noFill/>
            <a:miter lim="800000"/>
            <a:headEnd/>
            <a:tailEnd/>
          </a:ln>
        </p:spPr>
      </p:pic>
      <p:pic>
        <p:nvPicPr>
          <p:cNvPr id="33807" name="Picture 21" descr="Green"/>
          <p:cNvPicPr>
            <a:picLocks noChangeAspect="1" noChangeArrowheads="1"/>
          </p:cNvPicPr>
          <p:nvPr/>
        </p:nvPicPr>
        <p:blipFill>
          <a:blip r:embed="rId4"/>
          <a:srcRect/>
          <a:stretch>
            <a:fillRect/>
          </a:stretch>
        </p:blipFill>
        <p:spPr bwMode="auto">
          <a:xfrm>
            <a:off x="1219200" y="2895600"/>
            <a:ext cx="1289050" cy="1131887"/>
          </a:xfrm>
          <a:prstGeom prst="rect">
            <a:avLst/>
          </a:prstGeom>
          <a:noFill/>
          <a:ln w="9525">
            <a:noFill/>
            <a:miter lim="800000"/>
            <a:headEnd/>
            <a:tailEnd/>
          </a:ln>
        </p:spPr>
      </p:pic>
      <p:pic>
        <p:nvPicPr>
          <p:cNvPr id="33808" name="Picture 23" descr="NearIF"/>
          <p:cNvPicPr>
            <a:picLocks noChangeAspect="1" noChangeArrowheads="1"/>
          </p:cNvPicPr>
          <p:nvPr/>
        </p:nvPicPr>
        <p:blipFill>
          <a:blip r:embed="rId5"/>
          <a:srcRect/>
          <a:stretch>
            <a:fillRect/>
          </a:stretch>
        </p:blipFill>
        <p:spPr bwMode="auto">
          <a:xfrm>
            <a:off x="1219200" y="4191000"/>
            <a:ext cx="1289050" cy="1130300"/>
          </a:xfrm>
          <a:prstGeom prst="rect">
            <a:avLst/>
          </a:prstGeom>
          <a:noFill/>
          <a:ln w="9525">
            <a:noFill/>
            <a:miter lim="800000"/>
            <a:headEnd/>
            <a:tailEnd/>
          </a:ln>
        </p:spPr>
      </p:pic>
      <p:grpSp>
        <p:nvGrpSpPr>
          <p:cNvPr id="2" name="Group 25"/>
          <p:cNvGrpSpPr>
            <a:grpSpLocks/>
          </p:cNvGrpSpPr>
          <p:nvPr/>
        </p:nvGrpSpPr>
        <p:grpSpPr bwMode="auto">
          <a:xfrm>
            <a:off x="2590800" y="2895600"/>
            <a:ext cx="1603375" cy="1133475"/>
            <a:chOff x="1632" y="1824"/>
            <a:chExt cx="1010" cy="714"/>
          </a:xfrm>
        </p:grpSpPr>
        <p:sp>
          <p:nvSpPr>
            <p:cNvPr id="33817" name="Rectangle 26"/>
            <p:cNvSpPr>
              <a:spLocks noChangeArrowheads="1"/>
            </p:cNvSpPr>
            <p:nvPr/>
          </p:nvSpPr>
          <p:spPr bwMode="auto">
            <a:xfrm>
              <a:off x="1824" y="1824"/>
              <a:ext cx="818" cy="714"/>
            </a:xfrm>
            <a:prstGeom prst="rect">
              <a:avLst/>
            </a:prstGeom>
            <a:solidFill>
              <a:srgbClr val="FF3300"/>
            </a:solidFill>
            <a:ln w="12700">
              <a:solidFill>
                <a:srgbClr val="FF3300"/>
              </a:solidFill>
              <a:miter lim="800000"/>
              <a:headEnd/>
              <a:tailEnd/>
            </a:ln>
          </p:spPr>
          <p:txBody>
            <a:bodyPr wrap="none" anchor="ctr"/>
            <a:lstStyle/>
            <a:p>
              <a:endParaRPr lang="en-US"/>
            </a:p>
          </p:txBody>
        </p:sp>
        <p:sp>
          <p:nvSpPr>
            <p:cNvPr id="33818" name="Line 27"/>
            <p:cNvSpPr>
              <a:spLocks noChangeShapeType="1"/>
            </p:cNvSpPr>
            <p:nvPr/>
          </p:nvSpPr>
          <p:spPr bwMode="auto">
            <a:xfrm>
              <a:off x="1632" y="2160"/>
              <a:ext cx="192" cy="0"/>
            </a:xfrm>
            <a:prstGeom prst="line">
              <a:avLst/>
            </a:prstGeom>
            <a:noFill/>
            <a:ln w="34925">
              <a:solidFill>
                <a:srgbClr val="FF0000"/>
              </a:solidFill>
              <a:round/>
              <a:headEnd/>
              <a:tailEnd type="triangle" w="med" len="med"/>
            </a:ln>
          </p:spPr>
          <p:txBody>
            <a:bodyPr/>
            <a:lstStyle/>
            <a:p>
              <a:endParaRPr lang="en-US"/>
            </a:p>
          </p:txBody>
        </p:sp>
      </p:grpSp>
      <p:grpSp>
        <p:nvGrpSpPr>
          <p:cNvPr id="3" name="Group 28"/>
          <p:cNvGrpSpPr>
            <a:grpSpLocks/>
          </p:cNvGrpSpPr>
          <p:nvPr/>
        </p:nvGrpSpPr>
        <p:grpSpPr bwMode="auto">
          <a:xfrm>
            <a:off x="2590800" y="4114800"/>
            <a:ext cx="1603375" cy="1133475"/>
            <a:chOff x="1632" y="2592"/>
            <a:chExt cx="1010" cy="714"/>
          </a:xfrm>
        </p:grpSpPr>
        <p:sp>
          <p:nvSpPr>
            <p:cNvPr id="33815" name="Rectangle 29"/>
            <p:cNvSpPr>
              <a:spLocks noChangeArrowheads="1"/>
            </p:cNvSpPr>
            <p:nvPr/>
          </p:nvSpPr>
          <p:spPr bwMode="auto">
            <a:xfrm>
              <a:off x="1824" y="2592"/>
              <a:ext cx="818" cy="714"/>
            </a:xfrm>
            <a:prstGeom prst="rect">
              <a:avLst/>
            </a:prstGeom>
            <a:solidFill>
              <a:srgbClr val="05E915"/>
            </a:solidFill>
            <a:ln w="12700">
              <a:noFill/>
              <a:miter lim="800000"/>
              <a:headEnd/>
              <a:tailEnd/>
            </a:ln>
          </p:spPr>
          <p:txBody>
            <a:bodyPr wrap="none" anchor="ctr"/>
            <a:lstStyle/>
            <a:p>
              <a:endParaRPr lang="en-US"/>
            </a:p>
          </p:txBody>
        </p:sp>
        <p:sp>
          <p:nvSpPr>
            <p:cNvPr id="33816" name="Line 30"/>
            <p:cNvSpPr>
              <a:spLocks noChangeShapeType="1"/>
            </p:cNvSpPr>
            <p:nvPr/>
          </p:nvSpPr>
          <p:spPr bwMode="auto">
            <a:xfrm>
              <a:off x="1632" y="2928"/>
              <a:ext cx="192" cy="0"/>
            </a:xfrm>
            <a:prstGeom prst="line">
              <a:avLst/>
            </a:prstGeom>
            <a:noFill/>
            <a:ln w="34925">
              <a:solidFill>
                <a:srgbClr val="00FF00"/>
              </a:solidFill>
              <a:round/>
              <a:headEnd/>
              <a:tailEnd type="triangle" w="med" len="med"/>
            </a:ln>
          </p:spPr>
          <p:txBody>
            <a:bodyPr/>
            <a:lstStyle/>
            <a:p>
              <a:endParaRPr lang="en-US"/>
            </a:p>
          </p:txBody>
        </p:sp>
      </p:grpSp>
      <p:grpSp>
        <p:nvGrpSpPr>
          <p:cNvPr id="4" name="Group 31"/>
          <p:cNvGrpSpPr>
            <a:grpSpLocks/>
          </p:cNvGrpSpPr>
          <p:nvPr/>
        </p:nvGrpSpPr>
        <p:grpSpPr bwMode="auto">
          <a:xfrm>
            <a:off x="2590800" y="5334000"/>
            <a:ext cx="1600200" cy="1133475"/>
            <a:chOff x="1632" y="3360"/>
            <a:chExt cx="1008" cy="714"/>
          </a:xfrm>
        </p:grpSpPr>
        <p:sp>
          <p:nvSpPr>
            <p:cNvPr id="33813" name="Rectangle 32"/>
            <p:cNvSpPr>
              <a:spLocks noChangeArrowheads="1"/>
            </p:cNvSpPr>
            <p:nvPr/>
          </p:nvSpPr>
          <p:spPr bwMode="auto">
            <a:xfrm>
              <a:off x="1822" y="3360"/>
              <a:ext cx="818" cy="714"/>
            </a:xfrm>
            <a:prstGeom prst="rect">
              <a:avLst/>
            </a:prstGeom>
            <a:solidFill>
              <a:srgbClr val="3333FF"/>
            </a:solidFill>
            <a:ln w="12700">
              <a:noFill/>
              <a:miter lim="800000"/>
              <a:headEnd/>
              <a:tailEnd/>
            </a:ln>
          </p:spPr>
          <p:txBody>
            <a:bodyPr wrap="none" anchor="ctr"/>
            <a:lstStyle/>
            <a:p>
              <a:endParaRPr lang="en-US"/>
            </a:p>
          </p:txBody>
        </p:sp>
        <p:sp>
          <p:nvSpPr>
            <p:cNvPr id="33814" name="Line 33"/>
            <p:cNvSpPr>
              <a:spLocks noChangeShapeType="1"/>
            </p:cNvSpPr>
            <p:nvPr/>
          </p:nvSpPr>
          <p:spPr bwMode="auto">
            <a:xfrm>
              <a:off x="1632" y="3696"/>
              <a:ext cx="192" cy="0"/>
            </a:xfrm>
            <a:prstGeom prst="line">
              <a:avLst/>
            </a:prstGeom>
            <a:noFill/>
            <a:ln w="34925">
              <a:solidFill>
                <a:srgbClr val="0000FF"/>
              </a:solidFill>
              <a:round/>
              <a:headEnd/>
              <a:tailEnd type="triangle" w="med" len="med"/>
            </a:ln>
          </p:spPr>
          <p:txBody>
            <a:bodyPr/>
            <a:lstStyle/>
            <a:p>
              <a:endParaRPr lang="en-US"/>
            </a:p>
          </p:txBody>
        </p:sp>
      </p:grpSp>
      <p:pic>
        <p:nvPicPr>
          <p:cNvPr id="24" name="Picture 21" descr="RGB321"/>
          <p:cNvPicPr>
            <a:picLocks noGrp="1" noChangeAspect="1" noChangeArrowheads="1"/>
          </p:cNvPicPr>
          <p:nvPr>
            <p:ph sz="half" idx="1"/>
          </p:nvPr>
        </p:nvPicPr>
        <p:blipFill>
          <a:blip r:embed="rId6"/>
          <a:srcRect/>
          <a:stretch>
            <a:fillRect/>
          </a:stretch>
        </p:blipFill>
        <p:spPr bwMode="auto">
          <a:xfrm>
            <a:off x="4495800" y="2895600"/>
            <a:ext cx="4038600" cy="3539609"/>
          </a:xfrm>
          <a:prstGeom prst="rect">
            <a:avLst/>
          </a:prstGeom>
          <a:noFill/>
          <a:ln w="9525">
            <a:noFill/>
            <a:miter lim="800000"/>
            <a:headEnd/>
            <a:tailEnd/>
          </a:ln>
        </p:spPr>
      </p:pic>
      <p:pic>
        <p:nvPicPr>
          <p:cNvPr id="25" name="Picture 2" descr="https://upload.wikimedia.org/wikipedia/commons/thumb/c/c2/AdditiveColor.svg/2000px-AdditiveColor.svg.png"/>
          <p:cNvPicPr>
            <a:picLocks noChangeAspect="1" noChangeArrowheads="1"/>
          </p:cNvPicPr>
          <p:nvPr/>
        </p:nvPicPr>
        <p:blipFill>
          <a:blip r:embed="rId7" cstate="print"/>
          <a:srcRect/>
          <a:stretch>
            <a:fillRect/>
          </a:stretch>
        </p:blipFill>
        <p:spPr bwMode="auto">
          <a:xfrm>
            <a:off x="7620000" y="1600200"/>
            <a:ext cx="1295400" cy="1146572"/>
          </a:xfrm>
          <a:prstGeom prst="rect">
            <a:avLst/>
          </a:prstGeom>
          <a:noFill/>
        </p:spPr>
      </p:pic>
      <p:pic>
        <p:nvPicPr>
          <p:cNvPr id="26" name="Picture 2" descr="Remote Sensing Part 3: Identify Healthy Vegetation From Space"/>
          <p:cNvPicPr>
            <a:picLocks noChangeAspect="1" noChangeArrowheads="1"/>
          </p:cNvPicPr>
          <p:nvPr/>
        </p:nvPicPr>
        <p:blipFill>
          <a:blip r:embed="rId8" cstate="print"/>
          <a:srcRect/>
          <a:stretch>
            <a:fillRect/>
          </a:stretch>
        </p:blipFill>
        <p:spPr bwMode="auto">
          <a:xfrm>
            <a:off x="304801" y="228601"/>
            <a:ext cx="1295400" cy="1463606"/>
          </a:xfrm>
          <a:prstGeom prst="rect">
            <a:avLst/>
          </a:prstGeom>
          <a:noFill/>
        </p:spPr>
      </p:pic>
      <p:pic>
        <p:nvPicPr>
          <p:cNvPr id="5" name="Picture 4">
            <a:extLst>
              <a:ext uri="{FF2B5EF4-FFF2-40B4-BE49-F238E27FC236}">
                <a16:creationId xmlns:a16="http://schemas.microsoft.com/office/drawing/2014/main" id="{94BF4484-76E6-262A-EEB4-6031AB593E6C}"/>
              </a:ext>
            </a:extLst>
          </p:cNvPr>
          <p:cNvPicPr>
            <a:picLocks noChangeAspect="1"/>
          </p:cNvPicPr>
          <p:nvPr/>
        </p:nvPicPr>
        <p:blipFill rotWithShape="1">
          <a:blip r:embed="rId9">
            <a:extLst>
              <a:ext uri="{28A0092B-C50C-407E-A947-70E740481C1C}">
                <a14:useLocalDpi xmlns:a14="http://schemas.microsoft.com/office/drawing/2010/main" val="0"/>
              </a:ext>
            </a:extLst>
          </a:blip>
          <a:srcRect t="50008" b="27197"/>
          <a:stretch/>
        </p:blipFill>
        <p:spPr>
          <a:xfrm>
            <a:off x="6103620" y="203426"/>
            <a:ext cx="2880360" cy="609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8BAAC-A840-4705-A367-5BA830F1FF6C}"/>
              </a:ext>
            </a:extLst>
          </p:cNvPr>
          <p:cNvSpPr txBox="1"/>
          <p:nvPr/>
        </p:nvSpPr>
        <p:spPr>
          <a:xfrm>
            <a:off x="792480" y="995680"/>
            <a:ext cx="3693513" cy="1472248"/>
          </a:xfrm>
          <a:prstGeom prst="rect">
            <a:avLst/>
          </a:prstGeom>
          <a:noFill/>
        </p:spPr>
        <p:txBody>
          <a:bodyPr wrap="square" rtlCol="0">
            <a:spAutoFit/>
          </a:bodyPr>
          <a:lstStyle/>
          <a:p>
            <a:r>
              <a:rPr lang="en-IN" dirty="0"/>
              <a:t>WHAT IS REMOTE SENSING DATA</a:t>
            </a:r>
          </a:p>
          <a:p>
            <a:endParaRPr lang="en-IN" b="1" dirty="0"/>
          </a:p>
          <a:p>
            <a:endParaRPr lang="en-IN" b="1" dirty="0"/>
          </a:p>
          <a:p>
            <a:r>
              <a:rPr lang="en-IN" b="1" dirty="0"/>
              <a:t>A TWO DIMENSIONAL DISTRIBUTION</a:t>
            </a:r>
          </a:p>
          <a:p>
            <a:r>
              <a:rPr lang="en-IN" b="1" dirty="0"/>
              <a:t>OF REFLECTED ENERGY</a:t>
            </a:r>
          </a:p>
        </p:txBody>
      </p:sp>
      <p:pic>
        <p:nvPicPr>
          <p:cNvPr id="4" name="Picture 4">
            <a:extLst>
              <a:ext uri="{FF2B5EF4-FFF2-40B4-BE49-F238E27FC236}">
                <a16:creationId xmlns:a16="http://schemas.microsoft.com/office/drawing/2014/main" id="{B9178442-3853-4D68-A5CA-4554545A3F99}"/>
              </a:ext>
            </a:extLst>
          </p:cNvPr>
          <p:cNvPicPr>
            <a:picLocks noChangeAspect="1" noChangeArrowheads="1"/>
          </p:cNvPicPr>
          <p:nvPr/>
        </p:nvPicPr>
        <p:blipFill>
          <a:blip r:embed="rId2"/>
          <a:srcRect/>
          <a:stretch>
            <a:fillRect/>
          </a:stretch>
        </p:blipFill>
        <p:spPr bwMode="auto">
          <a:xfrm>
            <a:off x="4868970" y="722892"/>
            <a:ext cx="4181350" cy="2306058"/>
          </a:xfrm>
          <a:prstGeom prst="rect">
            <a:avLst/>
          </a:prstGeom>
          <a:noFill/>
          <a:ln w="9525">
            <a:noFill/>
            <a:round/>
            <a:headEnd/>
            <a:tailEnd/>
          </a:ln>
        </p:spPr>
      </p:pic>
      <p:graphicFrame>
        <p:nvGraphicFramePr>
          <p:cNvPr id="5" name="Table 5">
            <a:extLst>
              <a:ext uri="{FF2B5EF4-FFF2-40B4-BE49-F238E27FC236}">
                <a16:creationId xmlns:a16="http://schemas.microsoft.com/office/drawing/2014/main" id="{8A8075DD-49B3-4C3B-802C-E9DCA660410C}"/>
              </a:ext>
            </a:extLst>
          </p:cNvPr>
          <p:cNvGraphicFramePr>
            <a:graphicFrameLocks noGrp="1"/>
          </p:cNvGraphicFramePr>
          <p:nvPr/>
        </p:nvGraphicFramePr>
        <p:xfrm>
          <a:off x="1219200" y="2870200"/>
          <a:ext cx="3962400" cy="3657600"/>
        </p:xfrm>
        <a:graphic>
          <a:graphicData uri="http://schemas.openxmlformats.org/drawingml/2006/table">
            <a:tbl>
              <a:tblPr firstRow="1" bandRow="1">
                <a:tableStyleId>{5C22544A-7EE6-4342-B048-85BDC9FD1C3A}</a:tableStyleId>
              </a:tblPr>
              <a:tblGrid>
                <a:gridCol w="396240">
                  <a:extLst>
                    <a:ext uri="{9D8B030D-6E8A-4147-A177-3AD203B41FA5}">
                      <a16:colId xmlns:a16="http://schemas.microsoft.com/office/drawing/2014/main" val="1594836506"/>
                    </a:ext>
                  </a:extLst>
                </a:gridCol>
                <a:gridCol w="396240">
                  <a:extLst>
                    <a:ext uri="{9D8B030D-6E8A-4147-A177-3AD203B41FA5}">
                      <a16:colId xmlns:a16="http://schemas.microsoft.com/office/drawing/2014/main" val="2020789751"/>
                    </a:ext>
                  </a:extLst>
                </a:gridCol>
                <a:gridCol w="396240">
                  <a:extLst>
                    <a:ext uri="{9D8B030D-6E8A-4147-A177-3AD203B41FA5}">
                      <a16:colId xmlns:a16="http://schemas.microsoft.com/office/drawing/2014/main" val="2487821130"/>
                    </a:ext>
                  </a:extLst>
                </a:gridCol>
                <a:gridCol w="396240">
                  <a:extLst>
                    <a:ext uri="{9D8B030D-6E8A-4147-A177-3AD203B41FA5}">
                      <a16:colId xmlns:a16="http://schemas.microsoft.com/office/drawing/2014/main" val="3085871571"/>
                    </a:ext>
                  </a:extLst>
                </a:gridCol>
                <a:gridCol w="396240">
                  <a:extLst>
                    <a:ext uri="{9D8B030D-6E8A-4147-A177-3AD203B41FA5}">
                      <a16:colId xmlns:a16="http://schemas.microsoft.com/office/drawing/2014/main" val="115528331"/>
                    </a:ext>
                  </a:extLst>
                </a:gridCol>
                <a:gridCol w="396240">
                  <a:extLst>
                    <a:ext uri="{9D8B030D-6E8A-4147-A177-3AD203B41FA5}">
                      <a16:colId xmlns:a16="http://schemas.microsoft.com/office/drawing/2014/main" val="4076574762"/>
                    </a:ext>
                  </a:extLst>
                </a:gridCol>
                <a:gridCol w="396240">
                  <a:extLst>
                    <a:ext uri="{9D8B030D-6E8A-4147-A177-3AD203B41FA5}">
                      <a16:colId xmlns:a16="http://schemas.microsoft.com/office/drawing/2014/main" val="3584630641"/>
                    </a:ext>
                  </a:extLst>
                </a:gridCol>
                <a:gridCol w="396240">
                  <a:extLst>
                    <a:ext uri="{9D8B030D-6E8A-4147-A177-3AD203B41FA5}">
                      <a16:colId xmlns:a16="http://schemas.microsoft.com/office/drawing/2014/main" val="299055480"/>
                    </a:ext>
                  </a:extLst>
                </a:gridCol>
                <a:gridCol w="396240">
                  <a:extLst>
                    <a:ext uri="{9D8B030D-6E8A-4147-A177-3AD203B41FA5}">
                      <a16:colId xmlns:a16="http://schemas.microsoft.com/office/drawing/2014/main" val="3951024301"/>
                    </a:ext>
                  </a:extLst>
                </a:gridCol>
                <a:gridCol w="396240">
                  <a:extLst>
                    <a:ext uri="{9D8B030D-6E8A-4147-A177-3AD203B41FA5}">
                      <a16:colId xmlns:a16="http://schemas.microsoft.com/office/drawing/2014/main" val="3082456671"/>
                    </a:ext>
                  </a:extLst>
                </a:gridCol>
              </a:tblGrid>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395161834"/>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99053433"/>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620026301"/>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164396379"/>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524348372"/>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13006888"/>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561237898"/>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899003520"/>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604124906"/>
                  </a:ext>
                </a:extLst>
              </a:tr>
              <a:tr h="24892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040942040"/>
                  </a:ext>
                </a:extLst>
              </a:tr>
            </a:tbl>
          </a:graphicData>
        </a:graphic>
      </p:graphicFrame>
      <p:cxnSp>
        <p:nvCxnSpPr>
          <p:cNvPr id="7" name="Straight Arrow Connector 6">
            <a:extLst>
              <a:ext uri="{FF2B5EF4-FFF2-40B4-BE49-F238E27FC236}">
                <a16:creationId xmlns:a16="http://schemas.microsoft.com/office/drawing/2014/main" id="{59E52689-148A-4218-B09F-510EA18748D9}"/>
              </a:ext>
            </a:extLst>
          </p:cNvPr>
          <p:cNvCxnSpPr>
            <a:cxnSpLocks/>
          </p:cNvCxnSpPr>
          <p:nvPr/>
        </p:nvCxnSpPr>
        <p:spPr>
          <a:xfrm flipH="1">
            <a:off x="4876800" y="2819400"/>
            <a:ext cx="2286000" cy="162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81C4F1-E896-4A63-9AA8-F3AB6423FEDE}"/>
              </a:ext>
            </a:extLst>
          </p:cNvPr>
          <p:cNvCxnSpPr/>
          <p:nvPr/>
        </p:nvCxnSpPr>
        <p:spPr>
          <a:xfrm flipH="1">
            <a:off x="4953000" y="2514600"/>
            <a:ext cx="312420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4A0C8F-25CB-4F32-BE49-E1B0313DBB6D}"/>
              </a:ext>
            </a:extLst>
          </p:cNvPr>
          <p:cNvCxnSpPr/>
          <p:nvPr/>
        </p:nvCxnSpPr>
        <p:spPr>
          <a:xfrm flipH="1">
            <a:off x="4953000" y="2870200"/>
            <a:ext cx="762000" cy="25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D2E8C219-BB1B-4741-A1C9-5FAC7D2D988D}"/>
              </a:ext>
            </a:extLst>
          </p:cNvPr>
          <p:cNvPicPr>
            <a:picLocks noChangeAspect="1" noChangeArrowheads="1"/>
          </p:cNvPicPr>
          <p:nvPr/>
        </p:nvPicPr>
        <p:blipFill>
          <a:blip r:embed="rId3"/>
          <a:srcRect/>
          <a:stretch>
            <a:fillRect/>
          </a:stretch>
        </p:blipFill>
        <p:spPr bwMode="auto">
          <a:xfrm>
            <a:off x="5608320" y="4114800"/>
            <a:ext cx="3442000" cy="2587559"/>
          </a:xfrm>
          <a:prstGeom prst="rect">
            <a:avLst/>
          </a:prstGeom>
          <a:noFill/>
          <a:ln w="9525">
            <a:noFill/>
            <a:miter lim="800000"/>
            <a:headEnd/>
            <a:tailEnd/>
          </a:ln>
        </p:spPr>
      </p:pic>
      <p:pic>
        <p:nvPicPr>
          <p:cNvPr id="10" name="Picture 3" descr="C:\Users\intel\Desktop\multi1.png">
            <a:extLst>
              <a:ext uri="{FF2B5EF4-FFF2-40B4-BE49-F238E27FC236}">
                <a16:creationId xmlns:a16="http://schemas.microsoft.com/office/drawing/2014/main" id="{1BF91BC8-44FA-45B9-A9C2-2D85F3F30885}"/>
              </a:ext>
            </a:extLst>
          </p:cNvPr>
          <p:cNvPicPr>
            <a:picLocks noChangeAspect="1" noChangeArrowheads="1"/>
          </p:cNvPicPr>
          <p:nvPr/>
        </p:nvPicPr>
        <p:blipFill rotWithShape="1">
          <a:blip r:embed="rId4"/>
          <a:srcRect l="41278" r="38113" b="39894"/>
          <a:stretch/>
        </p:blipFill>
        <p:spPr bwMode="auto">
          <a:xfrm>
            <a:off x="7404585" y="3429000"/>
            <a:ext cx="1040430" cy="572508"/>
          </a:xfrm>
          <a:prstGeom prst="rect">
            <a:avLst/>
          </a:prstGeom>
          <a:noFill/>
        </p:spPr>
      </p:pic>
    </p:spTree>
    <p:extLst>
      <p:ext uri="{BB962C8B-B14F-4D97-AF65-F5344CB8AC3E}">
        <p14:creationId xmlns:p14="http://schemas.microsoft.com/office/powerpoint/2010/main" val="3398253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1416</TotalTime>
  <Words>2859</Words>
  <Application>Microsoft Office PowerPoint</Application>
  <PresentationFormat>On-screen Show (4:3)</PresentationFormat>
  <Paragraphs>576</Paragraphs>
  <Slides>60</Slides>
  <Notes>6</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Arial</vt:lpstr>
      <vt:lpstr>Calibri</vt:lpstr>
      <vt:lpstr>Georgia</vt:lpstr>
      <vt:lpstr>inherit</vt:lpstr>
      <vt:lpstr>MJXc-TeX-main-R</vt:lpstr>
      <vt:lpstr>MJXc-TeX-math-I</vt:lpstr>
      <vt:lpstr>MJXc-TeX-size2-R</vt:lpstr>
      <vt:lpstr>proxima-nova</vt:lpstr>
      <vt:lpstr>Roboto</vt:lpstr>
      <vt:lpstr>Verdana</vt:lpstr>
      <vt:lpstr>Office Theme</vt:lpstr>
      <vt:lpstr>Lecture 3  REMOTE SENSING DATA</vt:lpstr>
      <vt:lpstr>PowerPoint Presentation</vt:lpstr>
      <vt:lpstr>PowerPoint Presentation</vt:lpstr>
      <vt:lpstr>PowerPoint Presentation</vt:lpstr>
      <vt:lpstr>PowerPoint Presentation</vt:lpstr>
      <vt:lpstr>PowerPoint Presentation</vt:lpstr>
      <vt:lpstr>PowerPoint Presentation</vt:lpstr>
      <vt:lpstr>Display of Multispectral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happening to invisible waves </vt:lpstr>
      <vt:lpstr>ABSORPTION OF LIGHT BY PLANT: Responsible for different colors in plant</vt:lpstr>
      <vt:lpstr>Other pigments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VISUALIOSATION of Single Band</vt:lpstr>
      <vt:lpstr>Display of Multispectral Image</vt:lpstr>
      <vt:lpstr>Display of Multispectral Image</vt:lpstr>
      <vt:lpstr>PowerPoint Presentation</vt:lpstr>
      <vt:lpstr> FALSE   color composite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dc:title>
  <dc:creator>intel</dc:creator>
  <cp:lastModifiedBy>Keval Jodhani</cp:lastModifiedBy>
  <cp:revision>37</cp:revision>
  <dcterms:created xsi:type="dcterms:W3CDTF">2006-08-16T00:00:00Z</dcterms:created>
  <dcterms:modified xsi:type="dcterms:W3CDTF">2023-02-13T07:10:25Z</dcterms:modified>
</cp:coreProperties>
</file>